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61" r:id="rId4"/>
    <p:sldId id="260" r:id="rId5"/>
    <p:sldId id="268" r:id="rId6"/>
    <p:sldId id="266" r:id="rId7"/>
    <p:sldId id="267" r:id="rId8"/>
    <p:sldId id="262" r:id="rId9"/>
    <p:sldId id="269" r:id="rId10"/>
    <p:sldId id="271" r:id="rId11"/>
    <p:sldId id="264" r:id="rId12"/>
    <p:sldId id="258" r:id="rId13"/>
    <p:sldId id="270" r:id="rId14"/>
    <p:sldId id="259"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94648"/>
  </p:normalViewPr>
  <p:slideViewPr>
    <p:cSldViewPr snapToGrid="0" snapToObjects="1">
      <p:cViewPr varScale="1">
        <p:scale>
          <a:sx n="84" d="100"/>
          <a:sy n="84" d="100"/>
        </p:scale>
        <p:origin x="200"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24672-DE9B-914D-8758-87C320E6EA82}" type="datetimeFigureOut">
              <a:rPr lang="en-US" smtClean="0"/>
              <a:t>12/12/18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5C43C5-51E3-D544-94DD-730D877C3B80}" type="slidenum">
              <a:rPr lang="en-US" smtClean="0"/>
              <a:t>‹#›</a:t>
            </a:fld>
            <a:endParaRPr lang="en-US"/>
          </a:p>
        </p:txBody>
      </p:sp>
    </p:spTree>
    <p:extLst>
      <p:ext uri="{BB962C8B-B14F-4D97-AF65-F5344CB8AC3E}">
        <p14:creationId xmlns:p14="http://schemas.microsoft.com/office/powerpoint/2010/main" val="1054960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Collecter</a:t>
            </a:r>
            <a:r>
              <a:rPr lang="en-US" dirty="0"/>
              <a:t> to collector</a:t>
            </a:r>
          </a:p>
        </p:txBody>
      </p:sp>
      <p:sp>
        <p:nvSpPr>
          <p:cNvPr id="4" name="Slide Number Placeholder 3"/>
          <p:cNvSpPr>
            <a:spLocks noGrp="1"/>
          </p:cNvSpPr>
          <p:nvPr>
            <p:ph type="sldNum" sz="quarter" idx="10"/>
          </p:nvPr>
        </p:nvSpPr>
        <p:spPr/>
        <p:txBody>
          <a:bodyPr/>
          <a:lstStyle/>
          <a:p>
            <a:fld id="{BF5C43C5-51E3-D544-94DD-730D877C3B80}" type="slidenum">
              <a:rPr lang="en-US" smtClean="0"/>
              <a:t>4</a:t>
            </a:fld>
            <a:endParaRPr lang="en-US"/>
          </a:p>
        </p:txBody>
      </p:sp>
    </p:spTree>
    <p:extLst>
      <p:ext uri="{BB962C8B-B14F-4D97-AF65-F5344CB8AC3E}">
        <p14:creationId xmlns:p14="http://schemas.microsoft.com/office/powerpoint/2010/main" val="153414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430C-8048-3D4E-AA23-6EFA5AE168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0C83A6-A912-6047-B77C-226EE89FC3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2F299F-AC58-8A42-BB29-AE7F5CC3FC0C}"/>
              </a:ext>
            </a:extLst>
          </p:cNvPr>
          <p:cNvSpPr>
            <a:spLocks noGrp="1"/>
          </p:cNvSpPr>
          <p:nvPr>
            <p:ph type="dt" sz="half" idx="10"/>
          </p:nvPr>
        </p:nvSpPr>
        <p:spPr/>
        <p:txBody>
          <a:bodyPr/>
          <a:lstStyle/>
          <a:p>
            <a:fld id="{650B0674-BAD4-6044-B197-093B8F2D7A44}" type="datetimeFigureOut">
              <a:rPr lang="en-US" smtClean="0"/>
              <a:t>12/12/18</a:t>
            </a:fld>
            <a:endParaRPr lang="en-US"/>
          </a:p>
        </p:txBody>
      </p:sp>
      <p:sp>
        <p:nvSpPr>
          <p:cNvPr id="5" name="Footer Placeholder 4">
            <a:extLst>
              <a:ext uri="{FF2B5EF4-FFF2-40B4-BE49-F238E27FC236}">
                <a16:creationId xmlns:a16="http://schemas.microsoft.com/office/drawing/2014/main" id="{A7D970DF-9B32-944B-BDE6-B399A778C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7ABFB-4EB3-2C41-9EC8-42AF28A5C133}"/>
              </a:ext>
            </a:extLst>
          </p:cNvPr>
          <p:cNvSpPr>
            <a:spLocks noGrp="1"/>
          </p:cNvSpPr>
          <p:nvPr>
            <p:ph type="sldNum" sz="quarter" idx="12"/>
          </p:nvPr>
        </p:nvSpPr>
        <p:spPr/>
        <p:txBody>
          <a:bodyPr/>
          <a:lstStyle/>
          <a:p>
            <a:fld id="{10094FDD-EED3-4A4F-87BF-7CA7EB8CB2E9}" type="slidenum">
              <a:rPr lang="en-US" smtClean="0"/>
              <a:t>‹#›</a:t>
            </a:fld>
            <a:endParaRPr lang="en-US"/>
          </a:p>
        </p:txBody>
      </p:sp>
    </p:spTree>
    <p:extLst>
      <p:ext uri="{BB962C8B-B14F-4D97-AF65-F5344CB8AC3E}">
        <p14:creationId xmlns:p14="http://schemas.microsoft.com/office/powerpoint/2010/main" val="4042824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A949-70E1-4A46-A7A6-E198671036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05DE9D-60F1-944C-97E1-74FC7183F49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82B7CE-7565-9C46-A6DB-0A841B89C399}"/>
              </a:ext>
            </a:extLst>
          </p:cNvPr>
          <p:cNvSpPr>
            <a:spLocks noGrp="1"/>
          </p:cNvSpPr>
          <p:nvPr>
            <p:ph type="dt" sz="half" idx="10"/>
          </p:nvPr>
        </p:nvSpPr>
        <p:spPr/>
        <p:txBody>
          <a:bodyPr/>
          <a:lstStyle/>
          <a:p>
            <a:fld id="{650B0674-BAD4-6044-B197-093B8F2D7A44}" type="datetimeFigureOut">
              <a:rPr lang="en-US" smtClean="0"/>
              <a:t>12/12/18</a:t>
            </a:fld>
            <a:endParaRPr lang="en-US"/>
          </a:p>
        </p:txBody>
      </p:sp>
      <p:sp>
        <p:nvSpPr>
          <p:cNvPr id="5" name="Footer Placeholder 4">
            <a:extLst>
              <a:ext uri="{FF2B5EF4-FFF2-40B4-BE49-F238E27FC236}">
                <a16:creationId xmlns:a16="http://schemas.microsoft.com/office/drawing/2014/main" id="{4E80CE8A-37F5-1143-B931-7420A89C04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7CAE8-9AF0-AB48-8198-B6B4ACFB671E}"/>
              </a:ext>
            </a:extLst>
          </p:cNvPr>
          <p:cNvSpPr>
            <a:spLocks noGrp="1"/>
          </p:cNvSpPr>
          <p:nvPr>
            <p:ph type="sldNum" sz="quarter" idx="12"/>
          </p:nvPr>
        </p:nvSpPr>
        <p:spPr/>
        <p:txBody>
          <a:bodyPr/>
          <a:lstStyle/>
          <a:p>
            <a:fld id="{10094FDD-EED3-4A4F-87BF-7CA7EB8CB2E9}" type="slidenum">
              <a:rPr lang="en-US" smtClean="0"/>
              <a:t>‹#›</a:t>
            </a:fld>
            <a:endParaRPr lang="en-US"/>
          </a:p>
        </p:txBody>
      </p:sp>
    </p:spTree>
    <p:extLst>
      <p:ext uri="{BB962C8B-B14F-4D97-AF65-F5344CB8AC3E}">
        <p14:creationId xmlns:p14="http://schemas.microsoft.com/office/powerpoint/2010/main" val="3393082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8027CD-4ECB-C444-A003-976511D9E0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6B242D-4536-7B45-BB6E-867C3746067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884DF-13B1-E946-8A4C-E9D890BE779C}"/>
              </a:ext>
            </a:extLst>
          </p:cNvPr>
          <p:cNvSpPr>
            <a:spLocks noGrp="1"/>
          </p:cNvSpPr>
          <p:nvPr>
            <p:ph type="dt" sz="half" idx="10"/>
          </p:nvPr>
        </p:nvSpPr>
        <p:spPr/>
        <p:txBody>
          <a:bodyPr/>
          <a:lstStyle/>
          <a:p>
            <a:fld id="{650B0674-BAD4-6044-B197-093B8F2D7A44}" type="datetimeFigureOut">
              <a:rPr lang="en-US" smtClean="0"/>
              <a:t>12/12/18</a:t>
            </a:fld>
            <a:endParaRPr lang="en-US"/>
          </a:p>
        </p:txBody>
      </p:sp>
      <p:sp>
        <p:nvSpPr>
          <p:cNvPr id="5" name="Footer Placeholder 4">
            <a:extLst>
              <a:ext uri="{FF2B5EF4-FFF2-40B4-BE49-F238E27FC236}">
                <a16:creationId xmlns:a16="http://schemas.microsoft.com/office/drawing/2014/main" id="{D5B5C5BF-1283-0D45-AA64-7A9917FBE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81D79-DE86-EA4C-98CB-6E893446D362}"/>
              </a:ext>
            </a:extLst>
          </p:cNvPr>
          <p:cNvSpPr>
            <a:spLocks noGrp="1"/>
          </p:cNvSpPr>
          <p:nvPr>
            <p:ph type="sldNum" sz="quarter" idx="12"/>
          </p:nvPr>
        </p:nvSpPr>
        <p:spPr/>
        <p:txBody>
          <a:bodyPr/>
          <a:lstStyle/>
          <a:p>
            <a:fld id="{10094FDD-EED3-4A4F-87BF-7CA7EB8CB2E9}" type="slidenum">
              <a:rPr lang="en-US" smtClean="0"/>
              <a:t>‹#›</a:t>
            </a:fld>
            <a:endParaRPr lang="en-US"/>
          </a:p>
        </p:txBody>
      </p:sp>
    </p:spTree>
    <p:extLst>
      <p:ext uri="{BB962C8B-B14F-4D97-AF65-F5344CB8AC3E}">
        <p14:creationId xmlns:p14="http://schemas.microsoft.com/office/powerpoint/2010/main" val="346747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8ED6D-C75C-F040-80A1-079737EBC5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271F1D-5C88-4145-90DE-FCE2E9B42A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7E8C2-FB2E-0845-87D7-3CD03F53EE3F}"/>
              </a:ext>
            </a:extLst>
          </p:cNvPr>
          <p:cNvSpPr>
            <a:spLocks noGrp="1"/>
          </p:cNvSpPr>
          <p:nvPr>
            <p:ph type="dt" sz="half" idx="10"/>
          </p:nvPr>
        </p:nvSpPr>
        <p:spPr/>
        <p:txBody>
          <a:bodyPr/>
          <a:lstStyle/>
          <a:p>
            <a:fld id="{650B0674-BAD4-6044-B197-093B8F2D7A44}" type="datetimeFigureOut">
              <a:rPr lang="en-US" smtClean="0"/>
              <a:t>12/12/18</a:t>
            </a:fld>
            <a:endParaRPr lang="en-US"/>
          </a:p>
        </p:txBody>
      </p:sp>
      <p:sp>
        <p:nvSpPr>
          <p:cNvPr id="5" name="Footer Placeholder 4">
            <a:extLst>
              <a:ext uri="{FF2B5EF4-FFF2-40B4-BE49-F238E27FC236}">
                <a16:creationId xmlns:a16="http://schemas.microsoft.com/office/drawing/2014/main" id="{FF4FCEC4-6696-2642-9EF6-18C329F728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3695D-BFE7-BE4F-9005-097B2237AA7C}"/>
              </a:ext>
            </a:extLst>
          </p:cNvPr>
          <p:cNvSpPr>
            <a:spLocks noGrp="1"/>
          </p:cNvSpPr>
          <p:nvPr>
            <p:ph type="sldNum" sz="quarter" idx="12"/>
          </p:nvPr>
        </p:nvSpPr>
        <p:spPr/>
        <p:txBody>
          <a:bodyPr/>
          <a:lstStyle/>
          <a:p>
            <a:fld id="{10094FDD-EED3-4A4F-87BF-7CA7EB8CB2E9}" type="slidenum">
              <a:rPr lang="en-US" smtClean="0"/>
              <a:t>‹#›</a:t>
            </a:fld>
            <a:endParaRPr lang="en-US"/>
          </a:p>
        </p:txBody>
      </p:sp>
    </p:spTree>
    <p:extLst>
      <p:ext uri="{BB962C8B-B14F-4D97-AF65-F5344CB8AC3E}">
        <p14:creationId xmlns:p14="http://schemas.microsoft.com/office/powerpoint/2010/main" val="244455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8250A-185B-D541-A7AA-11A7304F11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97B175-2ED9-6444-AF4C-8B75A4032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81D42FB-B69C-E04E-8BAC-41E42D63C1A7}"/>
              </a:ext>
            </a:extLst>
          </p:cNvPr>
          <p:cNvSpPr>
            <a:spLocks noGrp="1"/>
          </p:cNvSpPr>
          <p:nvPr>
            <p:ph type="dt" sz="half" idx="10"/>
          </p:nvPr>
        </p:nvSpPr>
        <p:spPr/>
        <p:txBody>
          <a:bodyPr/>
          <a:lstStyle/>
          <a:p>
            <a:fld id="{650B0674-BAD4-6044-B197-093B8F2D7A44}" type="datetimeFigureOut">
              <a:rPr lang="en-US" smtClean="0"/>
              <a:t>12/12/18</a:t>
            </a:fld>
            <a:endParaRPr lang="en-US"/>
          </a:p>
        </p:txBody>
      </p:sp>
      <p:sp>
        <p:nvSpPr>
          <p:cNvPr id="5" name="Footer Placeholder 4">
            <a:extLst>
              <a:ext uri="{FF2B5EF4-FFF2-40B4-BE49-F238E27FC236}">
                <a16:creationId xmlns:a16="http://schemas.microsoft.com/office/drawing/2014/main" id="{6244D6E2-ED54-EE48-A6B2-15EE1983F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71F8E-8413-C246-931D-65491A2B98B5}"/>
              </a:ext>
            </a:extLst>
          </p:cNvPr>
          <p:cNvSpPr>
            <a:spLocks noGrp="1"/>
          </p:cNvSpPr>
          <p:nvPr>
            <p:ph type="sldNum" sz="quarter" idx="12"/>
          </p:nvPr>
        </p:nvSpPr>
        <p:spPr/>
        <p:txBody>
          <a:bodyPr/>
          <a:lstStyle/>
          <a:p>
            <a:fld id="{10094FDD-EED3-4A4F-87BF-7CA7EB8CB2E9}" type="slidenum">
              <a:rPr lang="en-US" smtClean="0"/>
              <a:t>‹#›</a:t>
            </a:fld>
            <a:endParaRPr lang="en-US"/>
          </a:p>
        </p:txBody>
      </p:sp>
    </p:spTree>
    <p:extLst>
      <p:ext uri="{BB962C8B-B14F-4D97-AF65-F5344CB8AC3E}">
        <p14:creationId xmlns:p14="http://schemas.microsoft.com/office/powerpoint/2010/main" val="1322622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CCE15-7889-2B4E-BB0E-95447FC54E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661F82-CB3E-9D45-A372-70986B6B5A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AFF94F-8E79-BD4D-916A-B43F5597008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AD77BD-9CFE-6148-8939-12245F36AEDC}"/>
              </a:ext>
            </a:extLst>
          </p:cNvPr>
          <p:cNvSpPr>
            <a:spLocks noGrp="1"/>
          </p:cNvSpPr>
          <p:nvPr>
            <p:ph type="dt" sz="half" idx="10"/>
          </p:nvPr>
        </p:nvSpPr>
        <p:spPr/>
        <p:txBody>
          <a:bodyPr/>
          <a:lstStyle/>
          <a:p>
            <a:fld id="{650B0674-BAD4-6044-B197-093B8F2D7A44}" type="datetimeFigureOut">
              <a:rPr lang="en-US" smtClean="0"/>
              <a:t>12/12/18</a:t>
            </a:fld>
            <a:endParaRPr lang="en-US"/>
          </a:p>
        </p:txBody>
      </p:sp>
      <p:sp>
        <p:nvSpPr>
          <p:cNvPr id="6" name="Footer Placeholder 5">
            <a:extLst>
              <a:ext uri="{FF2B5EF4-FFF2-40B4-BE49-F238E27FC236}">
                <a16:creationId xmlns:a16="http://schemas.microsoft.com/office/drawing/2014/main" id="{FF772EFC-776F-2C46-94D8-DB95D820FA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82A497-CF86-8E4D-818F-87B9BEA97096}"/>
              </a:ext>
            </a:extLst>
          </p:cNvPr>
          <p:cNvSpPr>
            <a:spLocks noGrp="1"/>
          </p:cNvSpPr>
          <p:nvPr>
            <p:ph type="sldNum" sz="quarter" idx="12"/>
          </p:nvPr>
        </p:nvSpPr>
        <p:spPr/>
        <p:txBody>
          <a:bodyPr/>
          <a:lstStyle/>
          <a:p>
            <a:fld id="{10094FDD-EED3-4A4F-87BF-7CA7EB8CB2E9}" type="slidenum">
              <a:rPr lang="en-US" smtClean="0"/>
              <a:t>‹#›</a:t>
            </a:fld>
            <a:endParaRPr lang="en-US"/>
          </a:p>
        </p:txBody>
      </p:sp>
    </p:spTree>
    <p:extLst>
      <p:ext uri="{BB962C8B-B14F-4D97-AF65-F5344CB8AC3E}">
        <p14:creationId xmlns:p14="http://schemas.microsoft.com/office/powerpoint/2010/main" val="2395678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5A5E2-C474-4649-9192-6FC920A802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486EE2-B665-924B-A77E-A1BD4C7529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1C542FD-1345-E74A-911C-D3EA0B6D04F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8A7299-53A1-9740-9837-557BC3AE5C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48C950-CD47-744B-BA15-BB795C91E6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61B3A4-4007-C746-B3E2-1919513C968A}"/>
              </a:ext>
            </a:extLst>
          </p:cNvPr>
          <p:cNvSpPr>
            <a:spLocks noGrp="1"/>
          </p:cNvSpPr>
          <p:nvPr>
            <p:ph type="dt" sz="half" idx="10"/>
          </p:nvPr>
        </p:nvSpPr>
        <p:spPr/>
        <p:txBody>
          <a:bodyPr/>
          <a:lstStyle/>
          <a:p>
            <a:fld id="{650B0674-BAD4-6044-B197-093B8F2D7A44}" type="datetimeFigureOut">
              <a:rPr lang="en-US" smtClean="0"/>
              <a:t>12/12/18</a:t>
            </a:fld>
            <a:endParaRPr lang="en-US"/>
          </a:p>
        </p:txBody>
      </p:sp>
      <p:sp>
        <p:nvSpPr>
          <p:cNvPr id="8" name="Footer Placeholder 7">
            <a:extLst>
              <a:ext uri="{FF2B5EF4-FFF2-40B4-BE49-F238E27FC236}">
                <a16:creationId xmlns:a16="http://schemas.microsoft.com/office/drawing/2014/main" id="{EBE5E1EE-564C-264E-AC14-E5438FC8CE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01E617-4A80-2F4E-B291-3CD928E4D97B}"/>
              </a:ext>
            </a:extLst>
          </p:cNvPr>
          <p:cNvSpPr>
            <a:spLocks noGrp="1"/>
          </p:cNvSpPr>
          <p:nvPr>
            <p:ph type="sldNum" sz="quarter" idx="12"/>
          </p:nvPr>
        </p:nvSpPr>
        <p:spPr/>
        <p:txBody>
          <a:bodyPr/>
          <a:lstStyle/>
          <a:p>
            <a:fld id="{10094FDD-EED3-4A4F-87BF-7CA7EB8CB2E9}" type="slidenum">
              <a:rPr lang="en-US" smtClean="0"/>
              <a:t>‹#›</a:t>
            </a:fld>
            <a:endParaRPr lang="en-US"/>
          </a:p>
        </p:txBody>
      </p:sp>
    </p:spTree>
    <p:extLst>
      <p:ext uri="{BB962C8B-B14F-4D97-AF65-F5344CB8AC3E}">
        <p14:creationId xmlns:p14="http://schemas.microsoft.com/office/powerpoint/2010/main" val="3224447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CA761-BA41-4C45-9E4B-B527144420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6A6A65-6DC2-E142-90C9-90D19AEDB9BD}"/>
              </a:ext>
            </a:extLst>
          </p:cNvPr>
          <p:cNvSpPr>
            <a:spLocks noGrp="1"/>
          </p:cNvSpPr>
          <p:nvPr>
            <p:ph type="dt" sz="half" idx="10"/>
          </p:nvPr>
        </p:nvSpPr>
        <p:spPr/>
        <p:txBody>
          <a:bodyPr/>
          <a:lstStyle/>
          <a:p>
            <a:fld id="{650B0674-BAD4-6044-B197-093B8F2D7A44}" type="datetimeFigureOut">
              <a:rPr lang="en-US" smtClean="0"/>
              <a:t>12/12/18</a:t>
            </a:fld>
            <a:endParaRPr lang="en-US"/>
          </a:p>
        </p:txBody>
      </p:sp>
      <p:sp>
        <p:nvSpPr>
          <p:cNvPr id="4" name="Footer Placeholder 3">
            <a:extLst>
              <a:ext uri="{FF2B5EF4-FFF2-40B4-BE49-F238E27FC236}">
                <a16:creationId xmlns:a16="http://schemas.microsoft.com/office/drawing/2014/main" id="{63F961F3-015C-E447-BC36-2F0E99FA10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C15E7A-1CF8-3147-8717-A190C89F128A}"/>
              </a:ext>
            </a:extLst>
          </p:cNvPr>
          <p:cNvSpPr>
            <a:spLocks noGrp="1"/>
          </p:cNvSpPr>
          <p:nvPr>
            <p:ph type="sldNum" sz="quarter" idx="12"/>
          </p:nvPr>
        </p:nvSpPr>
        <p:spPr/>
        <p:txBody>
          <a:bodyPr/>
          <a:lstStyle/>
          <a:p>
            <a:fld id="{10094FDD-EED3-4A4F-87BF-7CA7EB8CB2E9}" type="slidenum">
              <a:rPr lang="en-US" smtClean="0"/>
              <a:t>‹#›</a:t>
            </a:fld>
            <a:endParaRPr lang="en-US"/>
          </a:p>
        </p:txBody>
      </p:sp>
    </p:spTree>
    <p:extLst>
      <p:ext uri="{BB962C8B-B14F-4D97-AF65-F5344CB8AC3E}">
        <p14:creationId xmlns:p14="http://schemas.microsoft.com/office/powerpoint/2010/main" val="826338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E5096C-A727-D144-AFB9-424D76754FA7}"/>
              </a:ext>
            </a:extLst>
          </p:cNvPr>
          <p:cNvSpPr>
            <a:spLocks noGrp="1"/>
          </p:cNvSpPr>
          <p:nvPr>
            <p:ph type="dt" sz="half" idx="10"/>
          </p:nvPr>
        </p:nvSpPr>
        <p:spPr/>
        <p:txBody>
          <a:bodyPr/>
          <a:lstStyle/>
          <a:p>
            <a:fld id="{650B0674-BAD4-6044-B197-093B8F2D7A44}" type="datetimeFigureOut">
              <a:rPr lang="en-US" smtClean="0"/>
              <a:t>12/12/18</a:t>
            </a:fld>
            <a:endParaRPr lang="en-US"/>
          </a:p>
        </p:txBody>
      </p:sp>
      <p:sp>
        <p:nvSpPr>
          <p:cNvPr id="3" name="Footer Placeholder 2">
            <a:extLst>
              <a:ext uri="{FF2B5EF4-FFF2-40B4-BE49-F238E27FC236}">
                <a16:creationId xmlns:a16="http://schemas.microsoft.com/office/drawing/2014/main" id="{098D4B21-9BDA-1A43-8E4A-57638C75B0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601FC9-BFE4-B344-9EDE-C8D45D0F694A}"/>
              </a:ext>
            </a:extLst>
          </p:cNvPr>
          <p:cNvSpPr>
            <a:spLocks noGrp="1"/>
          </p:cNvSpPr>
          <p:nvPr>
            <p:ph type="sldNum" sz="quarter" idx="12"/>
          </p:nvPr>
        </p:nvSpPr>
        <p:spPr/>
        <p:txBody>
          <a:bodyPr/>
          <a:lstStyle/>
          <a:p>
            <a:fld id="{10094FDD-EED3-4A4F-87BF-7CA7EB8CB2E9}" type="slidenum">
              <a:rPr lang="en-US" smtClean="0"/>
              <a:t>‹#›</a:t>
            </a:fld>
            <a:endParaRPr lang="en-US"/>
          </a:p>
        </p:txBody>
      </p:sp>
    </p:spTree>
    <p:extLst>
      <p:ext uri="{BB962C8B-B14F-4D97-AF65-F5344CB8AC3E}">
        <p14:creationId xmlns:p14="http://schemas.microsoft.com/office/powerpoint/2010/main" val="23202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5FC3E-63F4-2345-92AC-CA5436A3B1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74EC22-D687-374A-8252-60F29F990E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56843B-F6F7-DF40-A8AC-916669F8EF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64484A5-7D53-6D4D-9551-F80E0A50DA2C}"/>
              </a:ext>
            </a:extLst>
          </p:cNvPr>
          <p:cNvSpPr>
            <a:spLocks noGrp="1"/>
          </p:cNvSpPr>
          <p:nvPr>
            <p:ph type="dt" sz="half" idx="10"/>
          </p:nvPr>
        </p:nvSpPr>
        <p:spPr/>
        <p:txBody>
          <a:bodyPr/>
          <a:lstStyle/>
          <a:p>
            <a:fld id="{650B0674-BAD4-6044-B197-093B8F2D7A44}" type="datetimeFigureOut">
              <a:rPr lang="en-US" smtClean="0"/>
              <a:t>12/12/18</a:t>
            </a:fld>
            <a:endParaRPr lang="en-US"/>
          </a:p>
        </p:txBody>
      </p:sp>
      <p:sp>
        <p:nvSpPr>
          <p:cNvPr id="6" name="Footer Placeholder 5">
            <a:extLst>
              <a:ext uri="{FF2B5EF4-FFF2-40B4-BE49-F238E27FC236}">
                <a16:creationId xmlns:a16="http://schemas.microsoft.com/office/drawing/2014/main" id="{9CA5612F-73C6-594C-A7CC-6E8D90C91A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11F448-05F2-384A-9126-C854DA0DCEB0}"/>
              </a:ext>
            </a:extLst>
          </p:cNvPr>
          <p:cNvSpPr>
            <a:spLocks noGrp="1"/>
          </p:cNvSpPr>
          <p:nvPr>
            <p:ph type="sldNum" sz="quarter" idx="12"/>
          </p:nvPr>
        </p:nvSpPr>
        <p:spPr/>
        <p:txBody>
          <a:bodyPr/>
          <a:lstStyle/>
          <a:p>
            <a:fld id="{10094FDD-EED3-4A4F-87BF-7CA7EB8CB2E9}" type="slidenum">
              <a:rPr lang="en-US" smtClean="0"/>
              <a:t>‹#›</a:t>
            </a:fld>
            <a:endParaRPr lang="en-US"/>
          </a:p>
        </p:txBody>
      </p:sp>
    </p:spTree>
    <p:extLst>
      <p:ext uri="{BB962C8B-B14F-4D97-AF65-F5344CB8AC3E}">
        <p14:creationId xmlns:p14="http://schemas.microsoft.com/office/powerpoint/2010/main" val="48938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234B4-3B3B-2446-9424-54427144F2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29F7D5-6C3F-7646-B36D-4135A20481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448086-F957-E249-9A57-1835DBDF99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C97FCF4-707C-C64D-A0D5-976A500EA4AC}"/>
              </a:ext>
            </a:extLst>
          </p:cNvPr>
          <p:cNvSpPr>
            <a:spLocks noGrp="1"/>
          </p:cNvSpPr>
          <p:nvPr>
            <p:ph type="dt" sz="half" idx="10"/>
          </p:nvPr>
        </p:nvSpPr>
        <p:spPr/>
        <p:txBody>
          <a:bodyPr/>
          <a:lstStyle/>
          <a:p>
            <a:fld id="{650B0674-BAD4-6044-B197-093B8F2D7A44}" type="datetimeFigureOut">
              <a:rPr lang="en-US" smtClean="0"/>
              <a:t>12/12/18</a:t>
            </a:fld>
            <a:endParaRPr lang="en-US"/>
          </a:p>
        </p:txBody>
      </p:sp>
      <p:sp>
        <p:nvSpPr>
          <p:cNvPr id="6" name="Footer Placeholder 5">
            <a:extLst>
              <a:ext uri="{FF2B5EF4-FFF2-40B4-BE49-F238E27FC236}">
                <a16:creationId xmlns:a16="http://schemas.microsoft.com/office/drawing/2014/main" id="{FE1941A0-EE91-C140-BB2F-39B44AA59C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5C0DFC-82B6-334C-91EC-D500750DD949}"/>
              </a:ext>
            </a:extLst>
          </p:cNvPr>
          <p:cNvSpPr>
            <a:spLocks noGrp="1"/>
          </p:cNvSpPr>
          <p:nvPr>
            <p:ph type="sldNum" sz="quarter" idx="12"/>
          </p:nvPr>
        </p:nvSpPr>
        <p:spPr/>
        <p:txBody>
          <a:bodyPr/>
          <a:lstStyle/>
          <a:p>
            <a:fld id="{10094FDD-EED3-4A4F-87BF-7CA7EB8CB2E9}" type="slidenum">
              <a:rPr lang="en-US" smtClean="0"/>
              <a:t>‹#›</a:t>
            </a:fld>
            <a:endParaRPr lang="en-US"/>
          </a:p>
        </p:txBody>
      </p:sp>
    </p:spTree>
    <p:extLst>
      <p:ext uri="{BB962C8B-B14F-4D97-AF65-F5344CB8AC3E}">
        <p14:creationId xmlns:p14="http://schemas.microsoft.com/office/powerpoint/2010/main" val="240013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65515D-0910-2241-A165-97D9B50191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FD419D-CD52-7A47-9066-76BE1D3A52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1E9FE8-7EAC-FD4B-A422-1DF4B6AFE8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0B0674-BAD4-6044-B197-093B8F2D7A44}" type="datetimeFigureOut">
              <a:rPr lang="en-US" smtClean="0"/>
              <a:t>12/12/18</a:t>
            </a:fld>
            <a:endParaRPr lang="en-US"/>
          </a:p>
        </p:txBody>
      </p:sp>
      <p:sp>
        <p:nvSpPr>
          <p:cNvPr id="5" name="Footer Placeholder 4">
            <a:extLst>
              <a:ext uri="{FF2B5EF4-FFF2-40B4-BE49-F238E27FC236}">
                <a16:creationId xmlns:a16="http://schemas.microsoft.com/office/drawing/2014/main" id="{99379491-E429-A140-AD2E-4BABCD82B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BA2C84-CC3C-D540-B31E-31C97C1FAD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094FDD-EED3-4A4F-87BF-7CA7EB8CB2E9}" type="slidenum">
              <a:rPr lang="en-US" smtClean="0"/>
              <a:t>‹#›</a:t>
            </a:fld>
            <a:endParaRPr lang="en-US"/>
          </a:p>
        </p:txBody>
      </p:sp>
    </p:spTree>
    <p:extLst>
      <p:ext uri="{BB962C8B-B14F-4D97-AF65-F5344CB8AC3E}">
        <p14:creationId xmlns:p14="http://schemas.microsoft.com/office/powerpoint/2010/main" val="1121373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62EE6F-8411-1C42-93DA-FC4B8558B86E}"/>
              </a:ext>
            </a:extLst>
          </p:cNvPr>
          <p:cNvPicPr>
            <a:picLocks noChangeAspect="1"/>
          </p:cNvPicPr>
          <p:nvPr/>
        </p:nvPicPr>
        <p:blipFill rotWithShape="1">
          <a:blip r:embed="rId2">
            <a:alphaModFix amt="10000"/>
          </a:blip>
          <a:srcRect l="4010" t="18998" r="5514" b="15325"/>
          <a:stretch/>
        </p:blipFill>
        <p:spPr>
          <a:xfrm>
            <a:off x="0" y="0"/>
            <a:ext cx="12161520" cy="6858000"/>
          </a:xfrm>
          <a:prstGeom prst="rect">
            <a:avLst/>
          </a:prstGeom>
          <a:effectLst>
            <a:outerShdw dist="50800" sx="1000" sy="1000" algn="ctr" rotWithShape="0">
              <a:srgbClr val="000000"/>
            </a:outerShdw>
          </a:effectLst>
        </p:spPr>
      </p:pic>
      <p:sp>
        <p:nvSpPr>
          <p:cNvPr id="2" name="Title 1">
            <a:extLst>
              <a:ext uri="{FF2B5EF4-FFF2-40B4-BE49-F238E27FC236}">
                <a16:creationId xmlns:a16="http://schemas.microsoft.com/office/drawing/2014/main" id="{ACB03068-5F74-584D-9CF5-AFF2EA1E5548}"/>
              </a:ext>
            </a:extLst>
          </p:cNvPr>
          <p:cNvSpPr>
            <a:spLocks noGrp="1"/>
          </p:cNvSpPr>
          <p:nvPr>
            <p:ph type="ctrTitle"/>
          </p:nvPr>
        </p:nvSpPr>
        <p:spPr>
          <a:xfrm>
            <a:off x="557213" y="1122363"/>
            <a:ext cx="11172825" cy="2387600"/>
          </a:xfrm>
        </p:spPr>
        <p:txBody>
          <a:bodyPr/>
          <a:lstStyle/>
          <a:p>
            <a:r>
              <a:rPr lang="en-US" dirty="0">
                <a:latin typeface="Garamond" panose="02020404030301010803" pitchFamily="18" charset="0"/>
                <a:cs typeface="Futura Medium" panose="020B0602020204020303" pitchFamily="34" charset="-79"/>
              </a:rPr>
              <a:t>MBTA travel time prediction</a:t>
            </a:r>
          </a:p>
        </p:txBody>
      </p:sp>
      <p:sp>
        <p:nvSpPr>
          <p:cNvPr id="3" name="Subtitle 2">
            <a:extLst>
              <a:ext uri="{FF2B5EF4-FFF2-40B4-BE49-F238E27FC236}">
                <a16:creationId xmlns:a16="http://schemas.microsoft.com/office/drawing/2014/main" id="{5CF3CDEF-DF3A-B745-8B21-234184907DCC}"/>
              </a:ext>
            </a:extLst>
          </p:cNvPr>
          <p:cNvSpPr>
            <a:spLocks noGrp="1"/>
          </p:cNvSpPr>
          <p:nvPr>
            <p:ph type="subTitle" idx="1"/>
          </p:nvPr>
        </p:nvSpPr>
        <p:spPr/>
        <p:txBody>
          <a:bodyPr>
            <a:normAutofit/>
          </a:bodyPr>
          <a:lstStyle/>
          <a:p>
            <a:r>
              <a:rPr lang="en-US" dirty="0">
                <a:latin typeface="Garamond" panose="02020404030301010803" pitchFamily="18" charset="0"/>
                <a:cs typeface="Futura Medium" panose="020B0602020204020303" pitchFamily="34" charset="-79"/>
              </a:rPr>
              <a:t>Amal Krishna Radhakrishnan</a:t>
            </a:r>
          </a:p>
        </p:txBody>
      </p:sp>
    </p:spTree>
    <p:extLst>
      <p:ext uri="{BB962C8B-B14F-4D97-AF65-F5344CB8AC3E}">
        <p14:creationId xmlns:p14="http://schemas.microsoft.com/office/powerpoint/2010/main" val="471133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B4C95-3C06-2447-A380-3ED9AAA2383C}"/>
              </a:ext>
            </a:extLst>
          </p:cNvPr>
          <p:cNvSpPr>
            <a:spLocks noGrp="1"/>
          </p:cNvSpPr>
          <p:nvPr>
            <p:ph type="title"/>
          </p:nvPr>
        </p:nvSpPr>
        <p:spPr/>
        <p:txBody>
          <a:bodyPr/>
          <a:lstStyle/>
          <a:p>
            <a:r>
              <a:rPr lang="en-US" dirty="0">
                <a:latin typeface="Garamond" panose="02020404030301010803" pitchFamily="18" charset="0"/>
              </a:rPr>
              <a:t>Errors</a:t>
            </a:r>
          </a:p>
        </p:txBody>
      </p:sp>
      <p:graphicFrame>
        <p:nvGraphicFramePr>
          <p:cNvPr id="5" name="Table 4">
            <a:extLst>
              <a:ext uri="{FF2B5EF4-FFF2-40B4-BE49-F238E27FC236}">
                <a16:creationId xmlns:a16="http://schemas.microsoft.com/office/drawing/2014/main" id="{5F36DF1E-3026-7C40-98D3-43BCDCE7A594}"/>
              </a:ext>
            </a:extLst>
          </p:cNvPr>
          <p:cNvGraphicFramePr>
            <a:graphicFrameLocks noGrp="1"/>
          </p:cNvGraphicFramePr>
          <p:nvPr>
            <p:extLst>
              <p:ext uri="{D42A27DB-BD31-4B8C-83A1-F6EECF244321}">
                <p14:modId xmlns:p14="http://schemas.microsoft.com/office/powerpoint/2010/main" val="3898121738"/>
              </p:ext>
            </p:extLst>
          </p:nvPr>
        </p:nvGraphicFramePr>
        <p:xfrm>
          <a:off x="838200" y="4114799"/>
          <a:ext cx="7302190" cy="1343555"/>
        </p:xfrm>
        <a:graphic>
          <a:graphicData uri="http://schemas.openxmlformats.org/drawingml/2006/table">
            <a:tbl>
              <a:tblPr>
                <a:tableStyleId>{5940675A-B579-460E-94D1-54222C63F5DA}</a:tableStyleId>
              </a:tblPr>
              <a:tblGrid>
                <a:gridCol w="1484510">
                  <a:extLst>
                    <a:ext uri="{9D8B030D-6E8A-4147-A177-3AD203B41FA5}">
                      <a16:colId xmlns:a16="http://schemas.microsoft.com/office/drawing/2014/main" val="1665904003"/>
                    </a:ext>
                  </a:extLst>
                </a:gridCol>
                <a:gridCol w="1163536">
                  <a:extLst>
                    <a:ext uri="{9D8B030D-6E8A-4147-A177-3AD203B41FA5}">
                      <a16:colId xmlns:a16="http://schemas.microsoft.com/office/drawing/2014/main" val="1394950908"/>
                    </a:ext>
                  </a:extLst>
                </a:gridCol>
                <a:gridCol w="1163536">
                  <a:extLst>
                    <a:ext uri="{9D8B030D-6E8A-4147-A177-3AD203B41FA5}">
                      <a16:colId xmlns:a16="http://schemas.microsoft.com/office/drawing/2014/main" val="3133277422"/>
                    </a:ext>
                  </a:extLst>
                </a:gridCol>
                <a:gridCol w="1163536">
                  <a:extLst>
                    <a:ext uri="{9D8B030D-6E8A-4147-A177-3AD203B41FA5}">
                      <a16:colId xmlns:a16="http://schemas.microsoft.com/office/drawing/2014/main" val="1944756937"/>
                    </a:ext>
                  </a:extLst>
                </a:gridCol>
                <a:gridCol w="1163536">
                  <a:extLst>
                    <a:ext uri="{9D8B030D-6E8A-4147-A177-3AD203B41FA5}">
                      <a16:colId xmlns:a16="http://schemas.microsoft.com/office/drawing/2014/main" val="1872014123"/>
                    </a:ext>
                  </a:extLst>
                </a:gridCol>
                <a:gridCol w="1163536">
                  <a:extLst>
                    <a:ext uri="{9D8B030D-6E8A-4147-A177-3AD203B41FA5}">
                      <a16:colId xmlns:a16="http://schemas.microsoft.com/office/drawing/2014/main" val="774969966"/>
                    </a:ext>
                  </a:extLst>
                </a:gridCol>
              </a:tblGrid>
              <a:tr h="557225">
                <a:tc>
                  <a:txBody>
                    <a:bodyPr/>
                    <a:lstStyle/>
                    <a:p>
                      <a:pPr algn="l" fontAlgn="b"/>
                      <a:r>
                        <a:rPr lang="en-US" sz="1400" b="0" i="0" u="none" strike="noStrike" dirty="0">
                          <a:solidFill>
                            <a:srgbClr val="000000"/>
                          </a:solidFill>
                          <a:effectLst/>
                          <a:latin typeface="Garamond" panose="02020404030301010803" pitchFamily="18" charset="0"/>
                        </a:rPr>
                        <a:t>Time</a:t>
                      </a:r>
                    </a:p>
                  </a:txBody>
                  <a:tcPr marL="9525" marR="9525" marT="9525" marB="0" anchor="b"/>
                </a:tc>
                <a:tc>
                  <a:txBody>
                    <a:bodyPr/>
                    <a:lstStyle/>
                    <a:p>
                      <a:pPr algn="l" fontAlgn="b"/>
                      <a:r>
                        <a:rPr lang="en-US" sz="1400" u="none" strike="noStrike" dirty="0" err="1">
                          <a:effectLst/>
                          <a:latin typeface="Garamond" panose="02020404030301010803" pitchFamily="18" charset="0"/>
                        </a:rPr>
                        <a:t>MEANy</a:t>
                      </a:r>
                      <a:r>
                        <a:rPr lang="en-US" sz="1400" u="none" strike="noStrike" dirty="0">
                          <a:effectLst/>
                          <a:latin typeface="Garamond" panose="02020404030301010803" pitchFamily="18" charset="0"/>
                        </a:rPr>
                        <a:t> (sec)</a:t>
                      </a:r>
                      <a:endParaRPr lang="en-US" sz="1400" b="0" i="0" u="none" strike="noStrike" dirty="0">
                        <a:solidFill>
                          <a:srgbClr val="000000"/>
                        </a:solidFill>
                        <a:effectLst/>
                        <a:latin typeface="Garamond" panose="02020404030301010803" pitchFamily="18" charset="0"/>
                      </a:endParaRPr>
                    </a:p>
                  </a:txBody>
                  <a:tcPr marL="14609" marR="14609" marT="14609" marB="0" anchor="b"/>
                </a:tc>
                <a:tc>
                  <a:txBody>
                    <a:bodyPr/>
                    <a:lstStyle/>
                    <a:p>
                      <a:pPr algn="l" fontAlgn="b"/>
                      <a:r>
                        <a:rPr lang="en-US" sz="1400" u="none" strike="noStrike" dirty="0">
                          <a:effectLst/>
                          <a:latin typeface="Garamond" panose="02020404030301010803" pitchFamily="18" charset="0"/>
                        </a:rPr>
                        <a:t>MBE</a:t>
                      </a:r>
                      <a:endParaRPr lang="en-US" sz="1400" b="0" i="0" u="none" strike="noStrike" dirty="0">
                        <a:solidFill>
                          <a:srgbClr val="000000"/>
                        </a:solidFill>
                        <a:effectLst/>
                        <a:latin typeface="Garamond" panose="02020404030301010803" pitchFamily="18" charset="0"/>
                      </a:endParaRPr>
                    </a:p>
                  </a:txBody>
                  <a:tcPr marL="14609" marR="14609" marT="14609" marB="0" anchor="b"/>
                </a:tc>
                <a:tc>
                  <a:txBody>
                    <a:bodyPr/>
                    <a:lstStyle/>
                    <a:p>
                      <a:pPr algn="l" fontAlgn="b"/>
                      <a:r>
                        <a:rPr lang="en-US" sz="1400" u="none" strike="noStrike" dirty="0">
                          <a:effectLst/>
                          <a:latin typeface="Garamond" panose="02020404030301010803" pitchFamily="18" charset="0"/>
                        </a:rPr>
                        <a:t>MAE (sec)</a:t>
                      </a:r>
                      <a:endParaRPr lang="en-US" sz="1400" b="0" i="0" u="none" strike="noStrike" dirty="0">
                        <a:solidFill>
                          <a:srgbClr val="000000"/>
                        </a:solidFill>
                        <a:effectLst/>
                        <a:latin typeface="Garamond" panose="02020404030301010803" pitchFamily="18" charset="0"/>
                      </a:endParaRPr>
                    </a:p>
                  </a:txBody>
                  <a:tcPr marL="14609" marR="14609" marT="14609" marB="0" anchor="b"/>
                </a:tc>
                <a:tc>
                  <a:txBody>
                    <a:bodyPr/>
                    <a:lstStyle/>
                    <a:p>
                      <a:pPr algn="l" fontAlgn="b"/>
                      <a:r>
                        <a:rPr lang="en-US" sz="1400" u="none" strike="noStrike" dirty="0">
                          <a:effectLst/>
                          <a:latin typeface="Garamond" panose="02020404030301010803" pitchFamily="18" charset="0"/>
                        </a:rPr>
                        <a:t>MAPE (%)</a:t>
                      </a:r>
                      <a:endParaRPr lang="en-US" sz="1400" b="0" i="0" u="none" strike="noStrike" dirty="0">
                        <a:solidFill>
                          <a:srgbClr val="000000"/>
                        </a:solidFill>
                        <a:effectLst/>
                        <a:latin typeface="Garamond" panose="02020404030301010803" pitchFamily="18" charset="0"/>
                      </a:endParaRPr>
                    </a:p>
                  </a:txBody>
                  <a:tcPr marL="14609" marR="14609" marT="14609" marB="0" anchor="b"/>
                </a:tc>
                <a:tc>
                  <a:txBody>
                    <a:bodyPr/>
                    <a:lstStyle/>
                    <a:p>
                      <a:pPr algn="l" fontAlgn="b"/>
                      <a:r>
                        <a:rPr lang="en-US" sz="1400" u="none" strike="noStrike" dirty="0">
                          <a:effectLst/>
                          <a:latin typeface="Garamond" panose="02020404030301010803" pitchFamily="18" charset="0"/>
                        </a:rPr>
                        <a:t>RMSE</a:t>
                      </a:r>
                      <a:endParaRPr lang="en-US" sz="1400" b="0" i="0" u="none" strike="noStrike" dirty="0">
                        <a:solidFill>
                          <a:srgbClr val="000000"/>
                        </a:solidFill>
                        <a:effectLst/>
                        <a:latin typeface="Garamond" panose="02020404030301010803" pitchFamily="18" charset="0"/>
                      </a:endParaRPr>
                    </a:p>
                  </a:txBody>
                  <a:tcPr marL="14609" marR="14609" marT="14609" marB="0" anchor="b"/>
                </a:tc>
                <a:extLst>
                  <a:ext uri="{0D108BD9-81ED-4DB2-BD59-A6C34878D82A}">
                    <a16:rowId xmlns:a16="http://schemas.microsoft.com/office/drawing/2014/main" val="2083755479"/>
                  </a:ext>
                </a:extLst>
              </a:tr>
              <a:tr h="393165">
                <a:tc>
                  <a:txBody>
                    <a:bodyPr/>
                    <a:lstStyle/>
                    <a:p>
                      <a:pPr algn="l" fontAlgn="b"/>
                      <a:r>
                        <a:rPr lang="en-US" sz="1400" u="none" strike="noStrike" dirty="0">
                          <a:effectLst/>
                          <a:latin typeface="Garamond" panose="02020404030301010803" pitchFamily="18" charset="0"/>
                        </a:rPr>
                        <a:t>11am-3pm</a:t>
                      </a:r>
                      <a:endParaRPr lang="en-US" sz="1400" b="0" i="0" u="none" strike="noStrike" dirty="0">
                        <a:solidFill>
                          <a:srgbClr val="000000"/>
                        </a:solidFill>
                        <a:effectLst/>
                        <a:latin typeface="Garamond" panose="02020404030301010803" pitchFamily="18" charset="0"/>
                      </a:endParaRPr>
                    </a:p>
                  </a:txBody>
                  <a:tcPr marL="9525" marR="9525" marT="9525" marB="0" anchor="b"/>
                </a:tc>
                <a:tc>
                  <a:txBody>
                    <a:bodyPr/>
                    <a:lstStyle/>
                    <a:p>
                      <a:pPr algn="r" fontAlgn="b"/>
                      <a:r>
                        <a:rPr lang="en-US" sz="1400" u="none" strike="noStrike">
                          <a:effectLst/>
                          <a:latin typeface="Garamond" panose="02020404030301010803" pitchFamily="18" charset="0"/>
                        </a:rPr>
                        <a:t>712.34</a:t>
                      </a:r>
                      <a:endParaRPr lang="en-US" sz="1400" b="0" i="0" u="none" strike="noStrike">
                        <a:solidFill>
                          <a:srgbClr val="000000"/>
                        </a:solidFill>
                        <a:effectLst/>
                        <a:latin typeface="Garamond" panose="02020404030301010803" pitchFamily="18" charset="0"/>
                      </a:endParaRPr>
                    </a:p>
                  </a:txBody>
                  <a:tcPr marL="9525" marR="9525" marT="9525" marB="0" anchor="b"/>
                </a:tc>
                <a:tc>
                  <a:txBody>
                    <a:bodyPr/>
                    <a:lstStyle/>
                    <a:p>
                      <a:pPr algn="r" fontAlgn="b"/>
                      <a:r>
                        <a:rPr lang="en-US" sz="1400" u="none" strike="noStrike">
                          <a:effectLst/>
                          <a:latin typeface="Garamond" panose="02020404030301010803" pitchFamily="18" charset="0"/>
                        </a:rPr>
                        <a:t>54.53</a:t>
                      </a:r>
                      <a:endParaRPr lang="en-US" sz="1400" b="0" i="0" u="none" strike="noStrike">
                        <a:solidFill>
                          <a:srgbClr val="000000"/>
                        </a:solidFill>
                        <a:effectLst/>
                        <a:latin typeface="Garamond" panose="02020404030301010803" pitchFamily="18" charset="0"/>
                      </a:endParaRPr>
                    </a:p>
                  </a:txBody>
                  <a:tcPr marL="9525" marR="9525" marT="9525" marB="0" anchor="b"/>
                </a:tc>
                <a:tc>
                  <a:txBody>
                    <a:bodyPr/>
                    <a:lstStyle/>
                    <a:p>
                      <a:pPr algn="r" fontAlgn="b"/>
                      <a:r>
                        <a:rPr lang="en-US" sz="1400" u="none" strike="noStrike">
                          <a:effectLst/>
                          <a:latin typeface="Garamond" panose="02020404030301010803" pitchFamily="18" charset="0"/>
                        </a:rPr>
                        <a:t>58.69</a:t>
                      </a:r>
                      <a:endParaRPr lang="en-US" sz="1400" b="0" i="0" u="none" strike="noStrike">
                        <a:solidFill>
                          <a:srgbClr val="000000"/>
                        </a:solidFill>
                        <a:effectLst/>
                        <a:latin typeface="Garamond" panose="02020404030301010803" pitchFamily="18" charset="0"/>
                      </a:endParaRPr>
                    </a:p>
                  </a:txBody>
                  <a:tcPr marL="9525" marR="9525" marT="9525" marB="0" anchor="b"/>
                </a:tc>
                <a:tc>
                  <a:txBody>
                    <a:bodyPr/>
                    <a:lstStyle/>
                    <a:p>
                      <a:pPr algn="r" fontAlgn="b"/>
                      <a:r>
                        <a:rPr lang="en-US" sz="1400" u="none" strike="noStrike" dirty="0">
                          <a:effectLst/>
                          <a:latin typeface="Garamond" panose="02020404030301010803" pitchFamily="18" charset="0"/>
                        </a:rPr>
                        <a:t>7.74</a:t>
                      </a:r>
                      <a:endParaRPr lang="en-US" sz="1400" b="0" i="0" u="none" strike="noStrike" dirty="0">
                        <a:solidFill>
                          <a:srgbClr val="000000"/>
                        </a:solidFill>
                        <a:effectLst/>
                        <a:latin typeface="Garamond" panose="02020404030301010803" pitchFamily="18" charset="0"/>
                      </a:endParaRPr>
                    </a:p>
                  </a:txBody>
                  <a:tcPr marL="9525" marR="9525" marT="9525" marB="0" anchor="b"/>
                </a:tc>
                <a:tc>
                  <a:txBody>
                    <a:bodyPr/>
                    <a:lstStyle/>
                    <a:p>
                      <a:pPr algn="r" fontAlgn="b"/>
                      <a:r>
                        <a:rPr lang="en-US" sz="1400" u="none" strike="noStrike" dirty="0">
                          <a:effectLst/>
                          <a:latin typeface="Garamond" panose="02020404030301010803" pitchFamily="18" charset="0"/>
                        </a:rPr>
                        <a:t>81.35</a:t>
                      </a:r>
                      <a:endParaRPr lang="en-US" sz="1400" b="0" i="0" u="none" strike="noStrike" dirty="0">
                        <a:solidFill>
                          <a:srgbClr val="000000"/>
                        </a:solidFill>
                        <a:effectLst/>
                        <a:latin typeface="Garamond" panose="02020404030301010803" pitchFamily="18" charset="0"/>
                      </a:endParaRPr>
                    </a:p>
                  </a:txBody>
                  <a:tcPr marL="9525" marR="9525" marT="9525" marB="0" anchor="b"/>
                </a:tc>
                <a:extLst>
                  <a:ext uri="{0D108BD9-81ED-4DB2-BD59-A6C34878D82A}">
                    <a16:rowId xmlns:a16="http://schemas.microsoft.com/office/drawing/2014/main" val="756917844"/>
                  </a:ext>
                </a:extLst>
              </a:tr>
              <a:tr h="393165">
                <a:tc>
                  <a:txBody>
                    <a:bodyPr/>
                    <a:lstStyle/>
                    <a:p>
                      <a:pPr algn="l" fontAlgn="b"/>
                      <a:r>
                        <a:rPr lang="en-US" sz="1400" u="none" strike="noStrike" dirty="0">
                          <a:effectLst/>
                          <a:latin typeface="Garamond" panose="02020404030301010803" pitchFamily="18" charset="0"/>
                        </a:rPr>
                        <a:t>4pm-8pm</a:t>
                      </a:r>
                      <a:endParaRPr lang="en-US" sz="1400" b="0" i="0" u="none" strike="noStrike" dirty="0">
                        <a:solidFill>
                          <a:srgbClr val="000000"/>
                        </a:solidFill>
                        <a:effectLst/>
                        <a:latin typeface="Garamond" panose="02020404030301010803" pitchFamily="18" charset="0"/>
                      </a:endParaRPr>
                    </a:p>
                  </a:txBody>
                  <a:tcPr marL="9525" marR="9525" marT="9525" marB="0" anchor="b"/>
                </a:tc>
                <a:tc>
                  <a:txBody>
                    <a:bodyPr/>
                    <a:lstStyle/>
                    <a:p>
                      <a:pPr algn="r" fontAlgn="b"/>
                      <a:r>
                        <a:rPr lang="en-US" sz="1400" u="none" strike="noStrike" dirty="0">
                          <a:effectLst/>
                          <a:latin typeface="Garamond" panose="02020404030301010803" pitchFamily="18" charset="0"/>
                        </a:rPr>
                        <a:t>641.25</a:t>
                      </a:r>
                      <a:endParaRPr lang="en-US" sz="1400" b="0" i="0" u="none" strike="noStrike" dirty="0">
                        <a:solidFill>
                          <a:srgbClr val="000000"/>
                        </a:solidFill>
                        <a:effectLst/>
                        <a:latin typeface="Garamond" panose="02020404030301010803" pitchFamily="18" charset="0"/>
                      </a:endParaRPr>
                    </a:p>
                  </a:txBody>
                  <a:tcPr marL="9525" marR="9525" marT="9525" marB="0" anchor="b"/>
                </a:tc>
                <a:tc>
                  <a:txBody>
                    <a:bodyPr/>
                    <a:lstStyle/>
                    <a:p>
                      <a:pPr algn="r" fontAlgn="b"/>
                      <a:r>
                        <a:rPr lang="en-US" sz="1400" u="none" strike="noStrike">
                          <a:effectLst/>
                          <a:latin typeface="Garamond" panose="02020404030301010803" pitchFamily="18" charset="0"/>
                        </a:rPr>
                        <a:t>48.83</a:t>
                      </a:r>
                      <a:endParaRPr lang="en-US" sz="1400" b="0" i="0" u="none" strike="noStrike">
                        <a:solidFill>
                          <a:srgbClr val="000000"/>
                        </a:solidFill>
                        <a:effectLst/>
                        <a:latin typeface="Garamond" panose="02020404030301010803" pitchFamily="18" charset="0"/>
                      </a:endParaRPr>
                    </a:p>
                  </a:txBody>
                  <a:tcPr marL="9525" marR="9525" marT="9525" marB="0" anchor="b"/>
                </a:tc>
                <a:tc>
                  <a:txBody>
                    <a:bodyPr/>
                    <a:lstStyle/>
                    <a:p>
                      <a:pPr algn="r" fontAlgn="b"/>
                      <a:r>
                        <a:rPr lang="en-US" sz="1400" u="none" strike="noStrike">
                          <a:effectLst/>
                          <a:latin typeface="Garamond" panose="02020404030301010803" pitchFamily="18" charset="0"/>
                        </a:rPr>
                        <a:t>53.58</a:t>
                      </a:r>
                      <a:endParaRPr lang="en-US" sz="1400" b="0" i="0" u="none" strike="noStrike">
                        <a:solidFill>
                          <a:srgbClr val="000000"/>
                        </a:solidFill>
                        <a:effectLst/>
                        <a:latin typeface="Garamond" panose="02020404030301010803" pitchFamily="18" charset="0"/>
                      </a:endParaRPr>
                    </a:p>
                  </a:txBody>
                  <a:tcPr marL="9525" marR="9525" marT="9525" marB="0" anchor="b"/>
                </a:tc>
                <a:tc>
                  <a:txBody>
                    <a:bodyPr/>
                    <a:lstStyle/>
                    <a:p>
                      <a:pPr algn="r" fontAlgn="b"/>
                      <a:r>
                        <a:rPr lang="en-US" sz="1400" u="none" strike="noStrike">
                          <a:effectLst/>
                          <a:latin typeface="Garamond" panose="02020404030301010803" pitchFamily="18" charset="0"/>
                        </a:rPr>
                        <a:t>7.92</a:t>
                      </a:r>
                      <a:endParaRPr lang="en-US" sz="1400" b="0" i="0" u="none" strike="noStrike">
                        <a:solidFill>
                          <a:srgbClr val="000000"/>
                        </a:solidFill>
                        <a:effectLst/>
                        <a:latin typeface="Garamond" panose="02020404030301010803" pitchFamily="18" charset="0"/>
                      </a:endParaRPr>
                    </a:p>
                  </a:txBody>
                  <a:tcPr marL="9525" marR="9525" marT="9525" marB="0" anchor="b"/>
                </a:tc>
                <a:tc>
                  <a:txBody>
                    <a:bodyPr/>
                    <a:lstStyle/>
                    <a:p>
                      <a:pPr algn="r" fontAlgn="b"/>
                      <a:r>
                        <a:rPr lang="en-US" sz="1400" u="none" strike="noStrike" dirty="0">
                          <a:effectLst/>
                          <a:latin typeface="Garamond" panose="02020404030301010803" pitchFamily="18" charset="0"/>
                        </a:rPr>
                        <a:t>75.94</a:t>
                      </a:r>
                      <a:endParaRPr lang="en-US" sz="1400" b="0" i="0" u="none" strike="noStrike" dirty="0">
                        <a:solidFill>
                          <a:srgbClr val="000000"/>
                        </a:solidFill>
                        <a:effectLst/>
                        <a:latin typeface="Garamond" panose="02020404030301010803" pitchFamily="18" charset="0"/>
                      </a:endParaRPr>
                    </a:p>
                  </a:txBody>
                  <a:tcPr marL="9525" marR="9525" marT="9525" marB="0" anchor="b"/>
                </a:tc>
                <a:extLst>
                  <a:ext uri="{0D108BD9-81ED-4DB2-BD59-A6C34878D82A}">
                    <a16:rowId xmlns:a16="http://schemas.microsoft.com/office/drawing/2014/main" val="1843963574"/>
                  </a:ext>
                </a:extLst>
              </a:tr>
            </a:tbl>
          </a:graphicData>
        </a:graphic>
      </p:graphicFrame>
      <p:graphicFrame>
        <p:nvGraphicFramePr>
          <p:cNvPr id="8" name="Content Placeholder 7">
            <a:extLst>
              <a:ext uri="{FF2B5EF4-FFF2-40B4-BE49-F238E27FC236}">
                <a16:creationId xmlns:a16="http://schemas.microsoft.com/office/drawing/2014/main" id="{10C9C39E-63F5-6A47-88C0-EC980288EEF3}"/>
              </a:ext>
            </a:extLst>
          </p:cNvPr>
          <p:cNvGraphicFramePr>
            <a:graphicFrameLocks noGrp="1"/>
          </p:cNvGraphicFramePr>
          <p:nvPr>
            <p:ph idx="1"/>
            <p:extLst>
              <p:ext uri="{D42A27DB-BD31-4B8C-83A1-F6EECF244321}">
                <p14:modId xmlns:p14="http://schemas.microsoft.com/office/powerpoint/2010/main" val="1970168674"/>
              </p:ext>
            </p:extLst>
          </p:nvPr>
        </p:nvGraphicFramePr>
        <p:xfrm>
          <a:off x="838200" y="1929155"/>
          <a:ext cx="7302189" cy="1862255"/>
        </p:xfrm>
        <a:graphic>
          <a:graphicData uri="http://schemas.openxmlformats.org/drawingml/2006/table">
            <a:tbl>
              <a:tblPr>
                <a:tableStyleId>{2D5ABB26-0587-4C30-8999-92F81FD0307C}</a:tableStyleId>
              </a:tblPr>
              <a:tblGrid>
                <a:gridCol w="1484510">
                  <a:extLst>
                    <a:ext uri="{9D8B030D-6E8A-4147-A177-3AD203B41FA5}">
                      <a16:colId xmlns:a16="http://schemas.microsoft.com/office/drawing/2014/main" val="3072066241"/>
                    </a:ext>
                  </a:extLst>
                </a:gridCol>
                <a:gridCol w="1431153">
                  <a:extLst>
                    <a:ext uri="{9D8B030D-6E8A-4147-A177-3AD203B41FA5}">
                      <a16:colId xmlns:a16="http://schemas.microsoft.com/office/drawing/2014/main" val="2260418048"/>
                    </a:ext>
                  </a:extLst>
                </a:gridCol>
                <a:gridCol w="895918">
                  <a:extLst>
                    <a:ext uri="{9D8B030D-6E8A-4147-A177-3AD203B41FA5}">
                      <a16:colId xmlns:a16="http://schemas.microsoft.com/office/drawing/2014/main" val="1590890105"/>
                    </a:ext>
                  </a:extLst>
                </a:gridCol>
                <a:gridCol w="1163536">
                  <a:extLst>
                    <a:ext uri="{9D8B030D-6E8A-4147-A177-3AD203B41FA5}">
                      <a16:colId xmlns:a16="http://schemas.microsoft.com/office/drawing/2014/main" val="3941168033"/>
                    </a:ext>
                  </a:extLst>
                </a:gridCol>
                <a:gridCol w="1163536">
                  <a:extLst>
                    <a:ext uri="{9D8B030D-6E8A-4147-A177-3AD203B41FA5}">
                      <a16:colId xmlns:a16="http://schemas.microsoft.com/office/drawing/2014/main" val="3447709681"/>
                    </a:ext>
                  </a:extLst>
                </a:gridCol>
                <a:gridCol w="1163536">
                  <a:extLst>
                    <a:ext uri="{9D8B030D-6E8A-4147-A177-3AD203B41FA5}">
                      <a16:colId xmlns:a16="http://schemas.microsoft.com/office/drawing/2014/main" val="1170892121"/>
                    </a:ext>
                  </a:extLst>
                </a:gridCol>
              </a:tblGrid>
              <a:tr h="372451">
                <a:tc>
                  <a:txBody>
                    <a:bodyPr/>
                    <a:lstStyle/>
                    <a:p>
                      <a:pPr algn="l" fontAlgn="b"/>
                      <a:r>
                        <a:rPr lang="en-US" sz="1400" b="0" i="0" u="none" strike="noStrike" dirty="0">
                          <a:solidFill>
                            <a:srgbClr val="000000"/>
                          </a:solidFill>
                          <a:effectLst/>
                          <a:latin typeface="Garamond" panose="02020404030301010803" pitchFamily="18" charset="0"/>
                        </a:rPr>
                        <a:t>Route</a:t>
                      </a: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err="1">
                          <a:effectLst/>
                          <a:latin typeface="Garamond" panose="02020404030301010803" pitchFamily="18" charset="0"/>
                        </a:rPr>
                        <a:t>MEANy</a:t>
                      </a:r>
                      <a:r>
                        <a:rPr lang="en-US" sz="1400" u="none" strike="noStrike" dirty="0">
                          <a:effectLst/>
                          <a:latin typeface="Garamond" panose="02020404030301010803" pitchFamily="18" charset="0"/>
                        </a:rPr>
                        <a:t> (sec)</a:t>
                      </a:r>
                      <a:endParaRPr lang="en-US" sz="14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latin typeface="Garamond" panose="02020404030301010803" pitchFamily="18" charset="0"/>
                        </a:rPr>
                        <a:t>MBE</a:t>
                      </a:r>
                      <a:endParaRPr lang="en-US" sz="14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latin typeface="Garamond" panose="02020404030301010803" pitchFamily="18" charset="0"/>
                        </a:rPr>
                        <a:t>MAE (sec)</a:t>
                      </a:r>
                      <a:endParaRPr lang="en-US" sz="14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latin typeface="Garamond" panose="02020404030301010803" pitchFamily="18" charset="0"/>
                        </a:rPr>
                        <a:t>MAPE (%)</a:t>
                      </a:r>
                      <a:endParaRPr lang="en-US" sz="14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latin typeface="Garamond" panose="02020404030301010803" pitchFamily="18" charset="0"/>
                        </a:rPr>
                        <a:t>RMSE</a:t>
                      </a:r>
                      <a:endParaRPr lang="en-US" sz="14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1596142"/>
                  </a:ext>
                </a:extLst>
              </a:tr>
              <a:tr h="372451">
                <a:tc>
                  <a:txBody>
                    <a:bodyPr/>
                    <a:lstStyle/>
                    <a:p>
                      <a:pPr algn="l" fontAlgn="b"/>
                      <a:r>
                        <a:rPr lang="en-US" sz="1400" u="none" strike="noStrike" dirty="0">
                          <a:effectLst/>
                          <a:latin typeface="Garamond" panose="02020404030301010803" pitchFamily="18" charset="0"/>
                        </a:rPr>
                        <a:t>Red Line</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latin typeface="Garamond" panose="02020404030301010803" pitchFamily="18" charset="0"/>
                        </a:rPr>
                        <a:t>756.85</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latin typeface="Garamond" panose="02020404030301010803" pitchFamily="18" charset="0"/>
                        </a:rPr>
                        <a:t>58.12</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63.12</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7.79</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88.82</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8012051"/>
                  </a:ext>
                </a:extLst>
              </a:tr>
              <a:tr h="372451">
                <a:tc>
                  <a:txBody>
                    <a:bodyPr/>
                    <a:lstStyle/>
                    <a:p>
                      <a:pPr algn="l" fontAlgn="b"/>
                      <a:r>
                        <a:rPr lang="en-US" sz="1400" u="none" strike="noStrike" dirty="0">
                          <a:effectLst/>
                          <a:latin typeface="Garamond" panose="02020404030301010803" pitchFamily="18" charset="0"/>
                        </a:rPr>
                        <a:t>Green-B Line</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687.23</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latin typeface="Garamond" panose="02020404030301010803" pitchFamily="18" charset="0"/>
                        </a:rPr>
                        <a:t>52.94</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55.85</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latin typeface="Garamond" panose="02020404030301010803" pitchFamily="18" charset="0"/>
                        </a:rPr>
                        <a:t>7.65</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78.09</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1925577"/>
                  </a:ext>
                </a:extLst>
              </a:tr>
              <a:tr h="372451">
                <a:tc>
                  <a:txBody>
                    <a:bodyPr/>
                    <a:lstStyle/>
                    <a:p>
                      <a:pPr algn="l" fontAlgn="b"/>
                      <a:r>
                        <a:rPr lang="en-US" sz="1400" u="none" strike="noStrike" dirty="0">
                          <a:effectLst/>
                          <a:latin typeface="Garamond" panose="02020404030301010803" pitchFamily="18" charset="0"/>
                        </a:rPr>
                        <a:t>Green-C Line</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663.37</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latin typeface="Garamond" panose="02020404030301010803" pitchFamily="18" charset="0"/>
                        </a:rPr>
                        <a:t>51.5</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54.83</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7.75</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latin typeface="Garamond" panose="02020404030301010803" pitchFamily="18" charset="0"/>
                        </a:rPr>
                        <a:t>78.14</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7515059"/>
                  </a:ext>
                </a:extLst>
              </a:tr>
              <a:tr h="372451">
                <a:tc>
                  <a:txBody>
                    <a:bodyPr/>
                    <a:lstStyle/>
                    <a:p>
                      <a:pPr algn="l" fontAlgn="b"/>
                      <a:r>
                        <a:rPr lang="en-US" sz="1400" u="none" strike="noStrike" dirty="0">
                          <a:effectLst/>
                          <a:latin typeface="Garamond" panose="02020404030301010803" pitchFamily="18" charset="0"/>
                        </a:rPr>
                        <a:t>Green-D Line</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650.2</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latin typeface="Garamond" panose="02020404030301010803" pitchFamily="18" charset="0"/>
                        </a:rPr>
                        <a:t>50.04</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54.07</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7.6</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latin typeface="Garamond" panose="02020404030301010803" pitchFamily="18" charset="0"/>
                        </a:rPr>
                        <a:t>79.17</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5985201"/>
                  </a:ext>
                </a:extLst>
              </a:tr>
            </a:tbl>
          </a:graphicData>
        </a:graphic>
      </p:graphicFrame>
    </p:spTree>
    <p:extLst>
      <p:ext uri="{BB962C8B-B14F-4D97-AF65-F5344CB8AC3E}">
        <p14:creationId xmlns:p14="http://schemas.microsoft.com/office/powerpoint/2010/main" val="423243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7D0D33E-94BA-C444-935B-ECE07CAF217F}"/>
              </a:ext>
            </a:extLst>
          </p:cNvPr>
          <p:cNvPicPr>
            <a:picLocks noChangeAspect="1"/>
          </p:cNvPicPr>
          <p:nvPr/>
        </p:nvPicPr>
        <p:blipFill>
          <a:blip r:embed="rId2"/>
          <a:stretch>
            <a:fillRect/>
          </a:stretch>
        </p:blipFill>
        <p:spPr>
          <a:xfrm>
            <a:off x="1688778" y="4481185"/>
            <a:ext cx="3459803" cy="2240463"/>
          </a:xfrm>
          <a:prstGeom prst="rect">
            <a:avLst/>
          </a:prstGeom>
        </p:spPr>
      </p:pic>
      <p:sp>
        <p:nvSpPr>
          <p:cNvPr id="2" name="Title 1">
            <a:extLst>
              <a:ext uri="{FF2B5EF4-FFF2-40B4-BE49-F238E27FC236}">
                <a16:creationId xmlns:a16="http://schemas.microsoft.com/office/drawing/2014/main" id="{1D16BE53-955E-CB47-9240-3BAE5FA995DF}"/>
              </a:ext>
            </a:extLst>
          </p:cNvPr>
          <p:cNvSpPr>
            <a:spLocks noGrp="1"/>
          </p:cNvSpPr>
          <p:nvPr>
            <p:ph type="title"/>
          </p:nvPr>
        </p:nvSpPr>
        <p:spPr/>
        <p:txBody>
          <a:bodyPr/>
          <a:lstStyle/>
          <a:p>
            <a:r>
              <a:rPr lang="en-US" dirty="0">
                <a:latin typeface="Garamond" panose="02020404030301010803" pitchFamily="18" charset="0"/>
              </a:rPr>
              <a:t>Benchmark</a:t>
            </a:r>
          </a:p>
        </p:txBody>
      </p:sp>
      <p:sp>
        <p:nvSpPr>
          <p:cNvPr id="6" name="Text Placeholder 5">
            <a:extLst>
              <a:ext uri="{FF2B5EF4-FFF2-40B4-BE49-F238E27FC236}">
                <a16:creationId xmlns:a16="http://schemas.microsoft.com/office/drawing/2014/main" id="{B270F54B-6B5A-EC41-B5F8-46684DC41F25}"/>
              </a:ext>
            </a:extLst>
          </p:cNvPr>
          <p:cNvSpPr>
            <a:spLocks noGrp="1"/>
          </p:cNvSpPr>
          <p:nvPr>
            <p:ph type="body" idx="1"/>
          </p:nvPr>
        </p:nvSpPr>
        <p:spPr>
          <a:xfrm>
            <a:off x="839788" y="1915333"/>
            <a:ext cx="5237627" cy="823912"/>
          </a:xfrm>
        </p:spPr>
        <p:txBody>
          <a:bodyPr>
            <a:noAutofit/>
          </a:bodyPr>
          <a:lstStyle/>
          <a:p>
            <a:r>
              <a:rPr lang="en-US" sz="1400" dirty="0">
                <a:latin typeface="Garamond" panose="02020404030301010803" pitchFamily="18" charset="0"/>
              </a:rPr>
              <a:t>1. Bus Transit Time Prediction using GPS Data with Artificial Neural Networks</a:t>
            </a:r>
          </a:p>
          <a:p>
            <a:r>
              <a:rPr lang="en-US" sz="1400" b="0" dirty="0">
                <a:latin typeface="Garamond" panose="02020404030301010803" pitchFamily="18" charset="0"/>
              </a:rPr>
              <a:t>Fan Jiang, Carnegie Mellon University (Thesis) – 2017</a:t>
            </a:r>
          </a:p>
          <a:p>
            <a:r>
              <a:rPr lang="en-US" sz="1400" b="0" dirty="0">
                <a:latin typeface="Garamond" panose="02020404030301010803" pitchFamily="18" charset="0"/>
              </a:rPr>
              <a:t>Prediction based on 3 different 3 layer neural network. </a:t>
            </a:r>
          </a:p>
        </p:txBody>
      </p:sp>
      <p:pic>
        <p:nvPicPr>
          <p:cNvPr id="11" name="Content Placeholder 10">
            <a:extLst>
              <a:ext uri="{FF2B5EF4-FFF2-40B4-BE49-F238E27FC236}">
                <a16:creationId xmlns:a16="http://schemas.microsoft.com/office/drawing/2014/main" id="{C777682F-42DC-624A-B68C-C154D05BCC34}"/>
              </a:ext>
            </a:extLst>
          </p:cNvPr>
          <p:cNvPicPr>
            <a:picLocks noGrp="1" noChangeAspect="1"/>
          </p:cNvPicPr>
          <p:nvPr>
            <p:ph sz="half" idx="2"/>
          </p:nvPr>
        </p:nvPicPr>
        <p:blipFill>
          <a:blip r:embed="rId3"/>
          <a:stretch>
            <a:fillRect/>
          </a:stretch>
        </p:blipFill>
        <p:spPr>
          <a:xfrm>
            <a:off x="839787" y="2756124"/>
            <a:ext cx="5157787" cy="996845"/>
          </a:xfrm>
        </p:spPr>
      </p:pic>
      <p:sp>
        <p:nvSpPr>
          <p:cNvPr id="8" name="Text Placeholder 7">
            <a:extLst>
              <a:ext uri="{FF2B5EF4-FFF2-40B4-BE49-F238E27FC236}">
                <a16:creationId xmlns:a16="http://schemas.microsoft.com/office/drawing/2014/main" id="{798D7E69-C1FA-2F4B-8B57-6C38853E8F89}"/>
              </a:ext>
            </a:extLst>
          </p:cNvPr>
          <p:cNvSpPr>
            <a:spLocks noGrp="1"/>
          </p:cNvSpPr>
          <p:nvPr>
            <p:ph type="body" sz="quarter" idx="3"/>
          </p:nvPr>
        </p:nvSpPr>
        <p:spPr>
          <a:xfrm>
            <a:off x="6172200" y="1781527"/>
            <a:ext cx="5291254" cy="823912"/>
          </a:xfrm>
        </p:spPr>
        <p:txBody>
          <a:bodyPr>
            <a:noAutofit/>
          </a:bodyPr>
          <a:lstStyle/>
          <a:p>
            <a:r>
              <a:rPr lang="en-US" sz="1400" dirty="0">
                <a:latin typeface="Garamond" panose="02020404030301010803" pitchFamily="18" charset="0"/>
              </a:rPr>
              <a:t>3. A prediction model of bus arrival time at stops with multi-routes. </a:t>
            </a:r>
          </a:p>
          <a:p>
            <a:r>
              <a:rPr lang="en-US" sz="1400" b="0" dirty="0" err="1">
                <a:latin typeface="Garamond" panose="02020404030301010803" pitchFamily="18" charset="0"/>
              </a:rPr>
              <a:t>Tingting</a:t>
            </a:r>
            <a:r>
              <a:rPr lang="en-US" sz="1400" b="0" dirty="0">
                <a:latin typeface="Garamond" panose="02020404030301010803" pitchFamily="18" charset="0"/>
              </a:rPr>
              <a:t> Yin, Gang Zhong, Jian Zhang, </a:t>
            </a:r>
            <a:r>
              <a:rPr lang="en-US" sz="1400" b="0" dirty="0" err="1">
                <a:latin typeface="Garamond" panose="02020404030301010803" pitchFamily="18" charset="0"/>
              </a:rPr>
              <a:t>Shanglu</a:t>
            </a:r>
            <a:r>
              <a:rPr lang="en-US" sz="1400" b="0" dirty="0">
                <a:latin typeface="Garamond" panose="02020404030301010803" pitchFamily="18" charset="0"/>
              </a:rPr>
              <a:t> He, Bin Ran. </a:t>
            </a:r>
            <a:r>
              <a:rPr lang="en-US" sz="1400" b="0" i="1" dirty="0">
                <a:latin typeface="Garamond" panose="02020404030301010803" pitchFamily="18" charset="0"/>
              </a:rPr>
              <a:t>School of Transportation, Southeast University, World Conference on Transport research. WTRC 2016 - Shanghai</a:t>
            </a:r>
          </a:p>
        </p:txBody>
      </p:sp>
      <p:sp>
        <p:nvSpPr>
          <p:cNvPr id="9" name="Content Placeholder 8">
            <a:extLst>
              <a:ext uri="{FF2B5EF4-FFF2-40B4-BE49-F238E27FC236}">
                <a16:creationId xmlns:a16="http://schemas.microsoft.com/office/drawing/2014/main" id="{06293084-6F43-1E44-9C70-9523A713E5A4}"/>
              </a:ext>
            </a:extLst>
          </p:cNvPr>
          <p:cNvSpPr>
            <a:spLocks noGrp="1"/>
          </p:cNvSpPr>
          <p:nvPr>
            <p:ph sz="quarter" idx="4"/>
          </p:nvPr>
        </p:nvSpPr>
        <p:spPr>
          <a:xfrm>
            <a:off x="6194502" y="2739250"/>
            <a:ext cx="5183188" cy="3684588"/>
          </a:xfrm>
        </p:spPr>
        <p:txBody>
          <a:bodyPr>
            <a:normAutofit/>
          </a:bodyPr>
          <a:lstStyle/>
          <a:p>
            <a:pPr marL="0" indent="0">
              <a:buNone/>
            </a:pPr>
            <a:r>
              <a:rPr lang="en-US" sz="1200" dirty="0">
                <a:latin typeface="Garamond" panose="02020404030301010803" pitchFamily="18" charset="0"/>
              </a:rPr>
              <a:t>Prediction model based on ANN and SVM to predict bus arrival time at an objective stop with multi-routes.</a:t>
            </a:r>
          </a:p>
          <a:p>
            <a:pPr marL="0" indent="0">
              <a:buNone/>
            </a:pPr>
            <a:endParaRPr lang="en-US" sz="1200" dirty="0">
              <a:latin typeface="Garamond" panose="02020404030301010803" pitchFamily="18" charset="0"/>
            </a:endParaRPr>
          </a:p>
        </p:txBody>
      </p:sp>
      <p:pic>
        <p:nvPicPr>
          <p:cNvPr id="13" name="Picture 12">
            <a:extLst>
              <a:ext uri="{FF2B5EF4-FFF2-40B4-BE49-F238E27FC236}">
                <a16:creationId xmlns:a16="http://schemas.microsoft.com/office/drawing/2014/main" id="{70B5FCFC-8AE1-514A-9A56-8F793EDB9193}"/>
              </a:ext>
            </a:extLst>
          </p:cNvPr>
          <p:cNvPicPr>
            <a:picLocks noChangeAspect="1"/>
          </p:cNvPicPr>
          <p:nvPr/>
        </p:nvPicPr>
        <p:blipFill>
          <a:blip r:embed="rId4"/>
          <a:stretch>
            <a:fillRect/>
          </a:stretch>
        </p:blipFill>
        <p:spPr>
          <a:xfrm>
            <a:off x="6301299" y="3288779"/>
            <a:ext cx="4969593" cy="2384812"/>
          </a:xfrm>
          <a:prstGeom prst="rect">
            <a:avLst/>
          </a:prstGeom>
        </p:spPr>
      </p:pic>
      <p:sp>
        <p:nvSpPr>
          <p:cNvPr id="14" name="TextBox 13">
            <a:extLst>
              <a:ext uri="{FF2B5EF4-FFF2-40B4-BE49-F238E27FC236}">
                <a16:creationId xmlns:a16="http://schemas.microsoft.com/office/drawing/2014/main" id="{123C5B7F-0A83-F647-9473-CF0AAADC6577}"/>
              </a:ext>
            </a:extLst>
          </p:cNvPr>
          <p:cNvSpPr txBox="1"/>
          <p:nvPr/>
        </p:nvSpPr>
        <p:spPr>
          <a:xfrm>
            <a:off x="839787" y="3780262"/>
            <a:ext cx="5583315" cy="1169551"/>
          </a:xfrm>
          <a:prstGeom prst="rect">
            <a:avLst/>
          </a:prstGeom>
          <a:noFill/>
        </p:spPr>
        <p:txBody>
          <a:bodyPr wrap="square" rtlCol="0">
            <a:spAutoFit/>
          </a:bodyPr>
          <a:lstStyle/>
          <a:p>
            <a:r>
              <a:rPr lang="en-US" sz="1400" b="1" dirty="0">
                <a:latin typeface="Garamond" panose="02020404030301010803" pitchFamily="18" charset="0"/>
              </a:rPr>
              <a:t>2. Travel Time Prediction with LSTM Neural Network</a:t>
            </a:r>
            <a:r>
              <a:rPr lang="en-US" sz="1400" dirty="0">
                <a:latin typeface="Garamond" panose="02020404030301010803" pitchFamily="18" charset="0"/>
              </a:rPr>
              <a:t>, </a:t>
            </a:r>
          </a:p>
          <a:p>
            <a:r>
              <a:rPr lang="en-US" sz="1400" dirty="0" err="1">
                <a:latin typeface="Garamond" panose="02020404030301010803" pitchFamily="18" charset="0"/>
              </a:rPr>
              <a:t>Yanjie</a:t>
            </a:r>
            <a:r>
              <a:rPr lang="en-US" sz="1400" dirty="0">
                <a:latin typeface="Garamond" panose="02020404030301010803" pitchFamily="18" charset="0"/>
              </a:rPr>
              <a:t> </a:t>
            </a:r>
            <a:r>
              <a:rPr lang="en-US" sz="1400" dirty="0" err="1">
                <a:latin typeface="Garamond" panose="02020404030301010803" pitchFamily="18" charset="0"/>
              </a:rPr>
              <a:t>Duan</a:t>
            </a:r>
            <a:r>
              <a:rPr lang="en-US" sz="1400" dirty="0">
                <a:latin typeface="Garamond" panose="02020404030301010803" pitchFamily="18" charset="0"/>
              </a:rPr>
              <a:t>, </a:t>
            </a:r>
            <a:r>
              <a:rPr lang="en-US" sz="1400" dirty="0" err="1">
                <a:latin typeface="Garamond" panose="02020404030301010803" pitchFamily="18" charset="0"/>
              </a:rPr>
              <a:t>Yisheng</a:t>
            </a:r>
            <a:r>
              <a:rPr lang="en-US" sz="1400" dirty="0">
                <a:latin typeface="Garamond" panose="02020404030301010803" pitchFamily="18" charset="0"/>
              </a:rPr>
              <a:t> and Fei-Yue Wang. 2016 IEEE 19th International Conference on Intelligent Transportation Systems </a:t>
            </a:r>
          </a:p>
          <a:p>
            <a:endParaRPr lang="en-US" sz="1400" dirty="0">
              <a:latin typeface="Garamond" panose="02020404030301010803" pitchFamily="18" charset="0"/>
            </a:endParaRPr>
          </a:p>
          <a:p>
            <a:endParaRPr lang="en-US" sz="1400" dirty="0">
              <a:latin typeface="Garamond" panose="02020404030301010803" pitchFamily="18" charset="0"/>
            </a:endParaRPr>
          </a:p>
        </p:txBody>
      </p:sp>
      <p:graphicFrame>
        <p:nvGraphicFramePr>
          <p:cNvPr id="16" name="Table 15">
            <a:extLst>
              <a:ext uri="{FF2B5EF4-FFF2-40B4-BE49-F238E27FC236}">
                <a16:creationId xmlns:a16="http://schemas.microsoft.com/office/drawing/2014/main" id="{D9063C40-1748-5144-8EED-5638A3383CD1}"/>
              </a:ext>
            </a:extLst>
          </p:cNvPr>
          <p:cNvGraphicFramePr>
            <a:graphicFrameLocks noGrp="1"/>
          </p:cNvGraphicFramePr>
          <p:nvPr>
            <p:extLst>
              <p:ext uri="{D42A27DB-BD31-4B8C-83A1-F6EECF244321}">
                <p14:modId xmlns:p14="http://schemas.microsoft.com/office/powerpoint/2010/main" val="3827322546"/>
              </p:ext>
            </p:extLst>
          </p:nvPr>
        </p:nvGraphicFramePr>
        <p:xfrm>
          <a:off x="7106771" y="79868"/>
          <a:ext cx="5003453" cy="1030530"/>
        </p:xfrm>
        <a:graphic>
          <a:graphicData uri="http://schemas.openxmlformats.org/drawingml/2006/table">
            <a:tbl>
              <a:tblPr>
                <a:tableStyleId>{2D5ABB26-0587-4C30-8999-92F81FD0307C}</a:tableStyleId>
              </a:tblPr>
              <a:tblGrid>
                <a:gridCol w="1017184">
                  <a:extLst>
                    <a:ext uri="{9D8B030D-6E8A-4147-A177-3AD203B41FA5}">
                      <a16:colId xmlns:a16="http://schemas.microsoft.com/office/drawing/2014/main" val="504524038"/>
                    </a:ext>
                  </a:extLst>
                </a:gridCol>
                <a:gridCol w="876117">
                  <a:extLst>
                    <a:ext uri="{9D8B030D-6E8A-4147-A177-3AD203B41FA5}">
                      <a16:colId xmlns:a16="http://schemas.microsoft.com/office/drawing/2014/main" val="1652096184"/>
                    </a:ext>
                  </a:extLst>
                </a:gridCol>
                <a:gridCol w="718390">
                  <a:extLst>
                    <a:ext uri="{9D8B030D-6E8A-4147-A177-3AD203B41FA5}">
                      <a16:colId xmlns:a16="http://schemas.microsoft.com/office/drawing/2014/main" val="1502077557"/>
                    </a:ext>
                  </a:extLst>
                </a:gridCol>
                <a:gridCol w="797254">
                  <a:extLst>
                    <a:ext uri="{9D8B030D-6E8A-4147-A177-3AD203B41FA5}">
                      <a16:colId xmlns:a16="http://schemas.microsoft.com/office/drawing/2014/main" val="3087879012"/>
                    </a:ext>
                  </a:extLst>
                </a:gridCol>
                <a:gridCol w="797254">
                  <a:extLst>
                    <a:ext uri="{9D8B030D-6E8A-4147-A177-3AD203B41FA5}">
                      <a16:colId xmlns:a16="http://schemas.microsoft.com/office/drawing/2014/main" val="3533371491"/>
                    </a:ext>
                  </a:extLst>
                </a:gridCol>
                <a:gridCol w="797254">
                  <a:extLst>
                    <a:ext uri="{9D8B030D-6E8A-4147-A177-3AD203B41FA5}">
                      <a16:colId xmlns:a16="http://schemas.microsoft.com/office/drawing/2014/main" val="3651034290"/>
                    </a:ext>
                  </a:extLst>
                </a:gridCol>
              </a:tblGrid>
              <a:tr h="206106">
                <a:tc>
                  <a:txBody>
                    <a:bodyPr/>
                    <a:lstStyle/>
                    <a:p>
                      <a:pPr algn="l" fontAlgn="b"/>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u="none" strike="noStrike" dirty="0" err="1">
                          <a:effectLst/>
                          <a:latin typeface="Garamond" panose="02020404030301010803" pitchFamily="18" charset="0"/>
                        </a:rPr>
                        <a:t>MEANy</a:t>
                      </a:r>
                      <a:r>
                        <a:rPr lang="en-US" sz="1100" u="none" strike="noStrike" dirty="0">
                          <a:effectLst/>
                          <a:latin typeface="Garamond" panose="02020404030301010803" pitchFamily="18" charset="0"/>
                        </a:rPr>
                        <a:t> (sec)</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u="none" strike="noStrike" dirty="0">
                          <a:effectLst/>
                          <a:latin typeface="Garamond" panose="02020404030301010803" pitchFamily="18" charset="0"/>
                        </a:rPr>
                        <a:t>MBE</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u="none" strike="noStrike" dirty="0">
                          <a:effectLst/>
                          <a:latin typeface="Garamond" panose="02020404030301010803" pitchFamily="18" charset="0"/>
                        </a:rPr>
                        <a:t>MAE (sec)</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u="none" strike="noStrike" dirty="0">
                          <a:effectLst/>
                          <a:latin typeface="Garamond" panose="02020404030301010803" pitchFamily="18" charset="0"/>
                        </a:rPr>
                        <a:t>MAPE (%)</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u="none" strike="noStrike">
                          <a:effectLst/>
                          <a:latin typeface="Garamond" panose="02020404030301010803" pitchFamily="18" charset="0"/>
                        </a:rPr>
                        <a:t>RMSE</a:t>
                      </a:r>
                      <a:endParaRPr lang="en-US" sz="1100" b="0" i="0" u="none" strike="noStrike">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9446809"/>
                  </a:ext>
                </a:extLst>
              </a:tr>
              <a:tr h="206106">
                <a:tc>
                  <a:txBody>
                    <a:bodyPr/>
                    <a:lstStyle/>
                    <a:p>
                      <a:pPr algn="l" fontAlgn="b"/>
                      <a:r>
                        <a:rPr lang="en-US" sz="1100" u="none" strike="noStrike" dirty="0" err="1">
                          <a:effectLst/>
                          <a:latin typeface="Garamond" panose="02020404030301010803" pitchFamily="18" charset="0"/>
                        </a:rPr>
                        <a:t>OLS.all</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710.76</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-1.04</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194.08</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a:effectLst/>
                          <a:latin typeface="Garamond" panose="02020404030301010803" pitchFamily="18" charset="0"/>
                        </a:rPr>
                        <a:t>44.21</a:t>
                      </a:r>
                      <a:endParaRPr lang="en-US" sz="1100" b="0" i="0" u="none" strike="noStrike">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a:effectLst/>
                          <a:latin typeface="Garamond" panose="02020404030301010803" pitchFamily="18" charset="0"/>
                        </a:rPr>
                        <a:t>250.99</a:t>
                      </a:r>
                      <a:endParaRPr lang="en-US" sz="1100" b="0" i="0" u="none" strike="noStrike">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6146251"/>
                  </a:ext>
                </a:extLst>
              </a:tr>
              <a:tr h="206106">
                <a:tc>
                  <a:txBody>
                    <a:bodyPr/>
                    <a:lstStyle/>
                    <a:p>
                      <a:pPr algn="l" fontAlgn="b"/>
                      <a:r>
                        <a:rPr lang="en-US" sz="1100" u="none" strike="noStrike">
                          <a:effectLst/>
                          <a:latin typeface="Garamond" panose="02020404030301010803" pitchFamily="18" charset="0"/>
                        </a:rPr>
                        <a:t>GLM.all</a:t>
                      </a:r>
                      <a:endParaRPr lang="en-US" sz="1100" b="0" i="0" u="none" strike="noStrike">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a:effectLst/>
                          <a:latin typeface="Garamond" panose="02020404030301010803" pitchFamily="18" charset="0"/>
                        </a:rPr>
                        <a:t>712.5</a:t>
                      </a:r>
                      <a:endParaRPr lang="en-US" sz="1100" b="0" i="0" u="none" strike="noStrike">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7.15</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283.43</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38.56</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5936.15</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8466795"/>
                  </a:ext>
                </a:extLst>
              </a:tr>
              <a:tr h="206106">
                <a:tc>
                  <a:txBody>
                    <a:bodyPr/>
                    <a:lstStyle/>
                    <a:p>
                      <a:pPr algn="l" fontAlgn="b"/>
                      <a:r>
                        <a:rPr lang="en-US" sz="1100" u="none" strike="noStrike" dirty="0" err="1">
                          <a:effectLst/>
                          <a:latin typeface="Garamond" panose="02020404030301010803" pitchFamily="18" charset="0"/>
                        </a:rPr>
                        <a:t>XGB.all</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711.98</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54.8</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58.79</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7.7</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83.77</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3438815"/>
                  </a:ext>
                </a:extLst>
              </a:tr>
              <a:tr h="206106">
                <a:tc>
                  <a:txBody>
                    <a:bodyPr/>
                    <a:lstStyle/>
                    <a:p>
                      <a:pPr algn="l" fontAlgn="b"/>
                      <a:r>
                        <a:rPr lang="en-US" sz="1100" u="none" strike="noStrike" dirty="0" err="1">
                          <a:effectLst/>
                          <a:latin typeface="Garamond" panose="02020404030301010803" pitchFamily="18" charset="0"/>
                        </a:rPr>
                        <a:t>DNN.all</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713.14</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11.55</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268.74</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53.45</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338.08</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9967776"/>
                  </a:ext>
                </a:extLst>
              </a:tr>
            </a:tbl>
          </a:graphicData>
        </a:graphic>
      </p:graphicFrame>
    </p:spTree>
    <p:extLst>
      <p:ext uri="{BB962C8B-B14F-4D97-AF65-F5344CB8AC3E}">
        <p14:creationId xmlns:p14="http://schemas.microsoft.com/office/powerpoint/2010/main" val="2331121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393EE-9A8E-7D43-AD31-4972443E74D2}"/>
              </a:ext>
            </a:extLst>
          </p:cNvPr>
          <p:cNvSpPr>
            <a:spLocks noGrp="1"/>
          </p:cNvSpPr>
          <p:nvPr>
            <p:ph type="title"/>
          </p:nvPr>
        </p:nvSpPr>
        <p:spPr/>
        <p:txBody>
          <a:bodyPr/>
          <a:lstStyle/>
          <a:p>
            <a:r>
              <a:rPr lang="en-US" dirty="0">
                <a:latin typeface="Garamond" panose="02020404030301010803" pitchFamily="18" charset="0"/>
              </a:rPr>
              <a:t>What did not work</a:t>
            </a:r>
          </a:p>
        </p:txBody>
      </p:sp>
      <p:sp>
        <p:nvSpPr>
          <p:cNvPr id="3" name="Content Placeholder 2">
            <a:extLst>
              <a:ext uri="{FF2B5EF4-FFF2-40B4-BE49-F238E27FC236}">
                <a16:creationId xmlns:a16="http://schemas.microsoft.com/office/drawing/2014/main" id="{35CF5403-C89D-F04F-B6EB-1B950E9654B0}"/>
              </a:ext>
            </a:extLst>
          </p:cNvPr>
          <p:cNvSpPr>
            <a:spLocks noGrp="1"/>
          </p:cNvSpPr>
          <p:nvPr>
            <p:ph idx="1"/>
          </p:nvPr>
        </p:nvSpPr>
        <p:spPr/>
        <p:txBody>
          <a:bodyPr>
            <a:normAutofit/>
          </a:bodyPr>
          <a:lstStyle/>
          <a:p>
            <a:pPr>
              <a:buFont typeface=".Apple Color Emoji UI"/>
              <a:buChar char="❌"/>
            </a:pPr>
            <a:r>
              <a:rPr lang="en-US" sz="1800" dirty="0">
                <a:latin typeface="Garamond" panose="02020404030301010803" pitchFamily="18" charset="0"/>
              </a:rPr>
              <a:t> Dense Neural Network - I believe LSTM networks would be a better fit for this problem.</a:t>
            </a:r>
          </a:p>
          <a:p>
            <a:pPr>
              <a:buFont typeface=".Apple Color Emoji UI"/>
              <a:buChar char="❌"/>
            </a:pPr>
            <a:r>
              <a:rPr lang="en-US" sz="1800" dirty="0">
                <a:latin typeface="Garamond" panose="02020404030301010803" pitchFamily="18" charset="0"/>
              </a:rPr>
              <a:t> GLM - High RMSE shows that the model does not do well to predict the outliers. This is bad for the problem statement as we want to avoid the person missing the train.</a:t>
            </a:r>
          </a:p>
          <a:p>
            <a:pPr>
              <a:buFont typeface=".Apple Color Emoji UI"/>
              <a:buChar char="❌"/>
            </a:pPr>
            <a:r>
              <a:rPr lang="en-US" sz="1800" dirty="0">
                <a:latin typeface="Garamond" panose="02020404030301010803" pitchFamily="18" charset="0"/>
              </a:rPr>
              <a:t> Failed to get historical traffic information</a:t>
            </a:r>
          </a:p>
          <a:p>
            <a:endParaRPr lang="en-US" sz="1800" dirty="0">
              <a:latin typeface="Garamond" panose="02020404030301010803" pitchFamily="18" charset="0"/>
            </a:endParaRPr>
          </a:p>
          <a:p>
            <a:pPr marL="0" indent="0">
              <a:buNone/>
            </a:pPr>
            <a:r>
              <a:rPr lang="en-US" sz="1800" dirty="0">
                <a:latin typeface="Garamond" panose="02020404030301010803" pitchFamily="18" charset="0"/>
              </a:rPr>
              <a:t> </a:t>
            </a:r>
          </a:p>
        </p:txBody>
      </p:sp>
    </p:spTree>
    <p:extLst>
      <p:ext uri="{BB962C8B-B14F-4D97-AF65-F5344CB8AC3E}">
        <p14:creationId xmlns:p14="http://schemas.microsoft.com/office/powerpoint/2010/main" val="1763932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0D23-D52C-1243-BC33-1C57DEB1FE9C}"/>
              </a:ext>
            </a:extLst>
          </p:cNvPr>
          <p:cNvSpPr>
            <a:spLocks noGrp="1"/>
          </p:cNvSpPr>
          <p:nvPr>
            <p:ph type="title"/>
          </p:nvPr>
        </p:nvSpPr>
        <p:spPr/>
        <p:txBody>
          <a:bodyPr/>
          <a:lstStyle/>
          <a:p>
            <a:r>
              <a:rPr lang="en-US" dirty="0">
                <a:latin typeface="Garamond" panose="02020404030301010803" pitchFamily="18" charset="0"/>
              </a:rPr>
              <a:t>What worked</a:t>
            </a:r>
          </a:p>
        </p:txBody>
      </p:sp>
      <p:sp>
        <p:nvSpPr>
          <p:cNvPr id="3" name="Content Placeholder 2">
            <a:extLst>
              <a:ext uri="{FF2B5EF4-FFF2-40B4-BE49-F238E27FC236}">
                <a16:creationId xmlns:a16="http://schemas.microsoft.com/office/drawing/2014/main" id="{EE2F8C1E-4D6B-B547-BA60-1F1E9135A3A9}"/>
              </a:ext>
            </a:extLst>
          </p:cNvPr>
          <p:cNvSpPr>
            <a:spLocks noGrp="1"/>
          </p:cNvSpPr>
          <p:nvPr>
            <p:ph idx="1"/>
          </p:nvPr>
        </p:nvSpPr>
        <p:spPr/>
        <p:txBody>
          <a:bodyPr>
            <a:normAutofit/>
          </a:bodyPr>
          <a:lstStyle/>
          <a:p>
            <a:pPr>
              <a:buFont typeface=".Apple Color Emoji UI"/>
              <a:buChar char="✅"/>
            </a:pPr>
            <a:r>
              <a:rPr lang="en-US" sz="1800" dirty="0">
                <a:latin typeface="Garamond" panose="02020404030301010803" pitchFamily="18" charset="0"/>
              </a:rPr>
              <a:t> XGBoost Regressor - model performed reasonably well with the hold-out test data</a:t>
            </a:r>
          </a:p>
          <a:p>
            <a:pPr>
              <a:buFont typeface=".Apple Color Emoji UI"/>
              <a:buChar char="✅"/>
            </a:pPr>
            <a:r>
              <a:rPr lang="en-US" sz="1800" dirty="0">
                <a:latin typeface="Garamond" panose="02020404030301010803" pitchFamily="18" charset="0"/>
              </a:rPr>
              <a:t> Integrating predictions to a </a:t>
            </a:r>
            <a:r>
              <a:rPr lang="en-US" sz="1800" dirty="0" err="1">
                <a:latin typeface="Garamond" panose="02020404030301010803" pitchFamily="18" charset="0"/>
              </a:rPr>
              <a:t>RShiny</a:t>
            </a:r>
            <a:r>
              <a:rPr lang="en-US" sz="1800" dirty="0">
                <a:latin typeface="Garamond" panose="02020404030301010803" pitchFamily="18" charset="0"/>
              </a:rPr>
              <a:t> dashboard</a:t>
            </a:r>
          </a:p>
        </p:txBody>
      </p:sp>
    </p:spTree>
    <p:extLst>
      <p:ext uri="{BB962C8B-B14F-4D97-AF65-F5344CB8AC3E}">
        <p14:creationId xmlns:p14="http://schemas.microsoft.com/office/powerpoint/2010/main" val="1129392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197CCC-5396-6946-ABEE-1C6E0175AE7E}"/>
              </a:ext>
            </a:extLst>
          </p:cNvPr>
          <p:cNvPicPr>
            <a:picLocks noGrp="1" noChangeAspect="1"/>
          </p:cNvPicPr>
          <p:nvPr>
            <p:ph idx="1"/>
          </p:nvPr>
        </p:nvPicPr>
        <p:blipFill>
          <a:blip r:embed="rId2">
            <a:alphaModFix amt="41000"/>
          </a:blip>
          <a:stretch>
            <a:fillRect/>
          </a:stretch>
        </p:blipFill>
        <p:spPr>
          <a:xfrm>
            <a:off x="-111511" y="-13669"/>
            <a:ext cx="12435074" cy="7374086"/>
          </a:xfrm>
        </p:spPr>
      </p:pic>
      <p:sp>
        <p:nvSpPr>
          <p:cNvPr id="2" name="Title 1">
            <a:extLst>
              <a:ext uri="{FF2B5EF4-FFF2-40B4-BE49-F238E27FC236}">
                <a16:creationId xmlns:a16="http://schemas.microsoft.com/office/drawing/2014/main" id="{FDC3BD77-67E3-904B-A7A5-308693E38F4E}"/>
              </a:ext>
            </a:extLst>
          </p:cNvPr>
          <p:cNvSpPr>
            <a:spLocks noGrp="1"/>
          </p:cNvSpPr>
          <p:nvPr>
            <p:ph type="title"/>
          </p:nvPr>
        </p:nvSpPr>
        <p:spPr>
          <a:xfrm>
            <a:off x="838200" y="2439251"/>
            <a:ext cx="10515600" cy="1325563"/>
          </a:xfrm>
        </p:spPr>
        <p:txBody>
          <a:bodyPr/>
          <a:lstStyle/>
          <a:p>
            <a:pPr algn="ctr"/>
            <a:r>
              <a:rPr lang="en-US" b="1" dirty="0">
                <a:latin typeface="Garamond" panose="02020404030301010803" pitchFamily="18" charset="0"/>
              </a:rPr>
              <a:t>Implementation</a:t>
            </a:r>
          </a:p>
        </p:txBody>
      </p:sp>
    </p:spTree>
    <p:extLst>
      <p:ext uri="{BB962C8B-B14F-4D97-AF65-F5344CB8AC3E}">
        <p14:creationId xmlns:p14="http://schemas.microsoft.com/office/powerpoint/2010/main" val="1074878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29E0AB1-4E0C-1242-979D-72B962697BDA}"/>
              </a:ext>
            </a:extLst>
          </p:cNvPr>
          <p:cNvPicPr>
            <a:picLocks noChangeAspect="1"/>
          </p:cNvPicPr>
          <p:nvPr/>
        </p:nvPicPr>
        <p:blipFill>
          <a:blip r:embed="rId2"/>
          <a:stretch>
            <a:fillRect/>
          </a:stretch>
        </p:blipFill>
        <p:spPr>
          <a:xfrm>
            <a:off x="5810825" y="2037449"/>
            <a:ext cx="3300413" cy="1110976"/>
          </a:xfrm>
          <a:prstGeom prst="rect">
            <a:avLst/>
          </a:prstGeom>
        </p:spPr>
      </p:pic>
      <p:sp>
        <p:nvSpPr>
          <p:cNvPr id="2" name="Title 1">
            <a:extLst>
              <a:ext uri="{FF2B5EF4-FFF2-40B4-BE49-F238E27FC236}">
                <a16:creationId xmlns:a16="http://schemas.microsoft.com/office/drawing/2014/main" id="{7C824657-41F6-5843-8CB5-3F449542AE41}"/>
              </a:ext>
            </a:extLst>
          </p:cNvPr>
          <p:cNvSpPr>
            <a:spLocks noGrp="1"/>
          </p:cNvSpPr>
          <p:nvPr>
            <p:ph type="title"/>
          </p:nvPr>
        </p:nvSpPr>
        <p:spPr/>
        <p:txBody>
          <a:bodyPr/>
          <a:lstStyle/>
          <a:p>
            <a:r>
              <a:rPr lang="en-US" dirty="0">
                <a:latin typeface="Garamond" panose="02020404030301010803" pitchFamily="18" charset="0"/>
              </a:rPr>
              <a:t>Technologies used</a:t>
            </a:r>
          </a:p>
        </p:txBody>
      </p:sp>
      <p:pic>
        <p:nvPicPr>
          <p:cNvPr id="11" name="Content Placeholder 10">
            <a:extLst>
              <a:ext uri="{FF2B5EF4-FFF2-40B4-BE49-F238E27FC236}">
                <a16:creationId xmlns:a16="http://schemas.microsoft.com/office/drawing/2014/main" id="{A82B438E-D4AD-2545-BBF0-3E3E1B74BE28}"/>
              </a:ext>
            </a:extLst>
          </p:cNvPr>
          <p:cNvPicPr>
            <a:picLocks noGrp="1" noChangeAspect="1"/>
          </p:cNvPicPr>
          <p:nvPr>
            <p:ph idx="1"/>
          </p:nvPr>
        </p:nvPicPr>
        <p:blipFill>
          <a:blip r:embed="rId3"/>
          <a:stretch>
            <a:fillRect/>
          </a:stretch>
        </p:blipFill>
        <p:spPr>
          <a:xfrm>
            <a:off x="4567828" y="3166036"/>
            <a:ext cx="1389388" cy="1610556"/>
          </a:xfrm>
        </p:spPr>
      </p:pic>
      <p:pic>
        <p:nvPicPr>
          <p:cNvPr id="13" name="Picture 12">
            <a:extLst>
              <a:ext uri="{FF2B5EF4-FFF2-40B4-BE49-F238E27FC236}">
                <a16:creationId xmlns:a16="http://schemas.microsoft.com/office/drawing/2014/main" id="{B5F58852-28BE-1241-A101-A9CBFFDC754F}"/>
              </a:ext>
            </a:extLst>
          </p:cNvPr>
          <p:cNvPicPr>
            <a:picLocks noChangeAspect="1"/>
          </p:cNvPicPr>
          <p:nvPr/>
        </p:nvPicPr>
        <p:blipFill>
          <a:blip r:embed="rId4"/>
          <a:stretch>
            <a:fillRect/>
          </a:stretch>
        </p:blipFill>
        <p:spPr>
          <a:xfrm>
            <a:off x="5957216" y="3195942"/>
            <a:ext cx="1337790" cy="1550744"/>
          </a:xfrm>
          <a:prstGeom prst="rect">
            <a:avLst/>
          </a:prstGeom>
        </p:spPr>
      </p:pic>
      <p:pic>
        <p:nvPicPr>
          <p:cNvPr id="15" name="Picture 14">
            <a:extLst>
              <a:ext uri="{FF2B5EF4-FFF2-40B4-BE49-F238E27FC236}">
                <a16:creationId xmlns:a16="http://schemas.microsoft.com/office/drawing/2014/main" id="{ECD65540-4439-5B4D-8D52-45CC8A3625BA}"/>
              </a:ext>
            </a:extLst>
          </p:cNvPr>
          <p:cNvPicPr>
            <a:picLocks noChangeAspect="1"/>
          </p:cNvPicPr>
          <p:nvPr/>
        </p:nvPicPr>
        <p:blipFill>
          <a:blip r:embed="rId5"/>
          <a:stretch>
            <a:fillRect/>
          </a:stretch>
        </p:blipFill>
        <p:spPr>
          <a:xfrm>
            <a:off x="838200" y="2033591"/>
            <a:ext cx="1814512" cy="976560"/>
          </a:xfrm>
          <a:prstGeom prst="rect">
            <a:avLst/>
          </a:prstGeom>
        </p:spPr>
      </p:pic>
      <p:pic>
        <p:nvPicPr>
          <p:cNvPr id="17" name="Picture 16">
            <a:extLst>
              <a:ext uri="{FF2B5EF4-FFF2-40B4-BE49-F238E27FC236}">
                <a16:creationId xmlns:a16="http://schemas.microsoft.com/office/drawing/2014/main" id="{06D87197-CDB7-1A4C-AE94-944174BA20EB}"/>
              </a:ext>
            </a:extLst>
          </p:cNvPr>
          <p:cNvPicPr>
            <a:picLocks noChangeAspect="1"/>
          </p:cNvPicPr>
          <p:nvPr/>
        </p:nvPicPr>
        <p:blipFill>
          <a:blip r:embed="rId6"/>
          <a:stretch>
            <a:fillRect/>
          </a:stretch>
        </p:blipFill>
        <p:spPr>
          <a:xfrm>
            <a:off x="3039657" y="2088705"/>
            <a:ext cx="3056343" cy="886340"/>
          </a:xfrm>
          <a:prstGeom prst="rect">
            <a:avLst/>
          </a:prstGeom>
        </p:spPr>
      </p:pic>
      <p:pic>
        <p:nvPicPr>
          <p:cNvPr id="21" name="Picture 20">
            <a:extLst>
              <a:ext uri="{FF2B5EF4-FFF2-40B4-BE49-F238E27FC236}">
                <a16:creationId xmlns:a16="http://schemas.microsoft.com/office/drawing/2014/main" id="{04E3F3C7-F092-2245-B664-D274B1111F83}"/>
              </a:ext>
            </a:extLst>
          </p:cNvPr>
          <p:cNvPicPr>
            <a:picLocks noChangeAspect="1"/>
          </p:cNvPicPr>
          <p:nvPr/>
        </p:nvPicPr>
        <p:blipFill>
          <a:blip r:embed="rId7"/>
          <a:stretch>
            <a:fillRect/>
          </a:stretch>
        </p:blipFill>
        <p:spPr>
          <a:xfrm>
            <a:off x="1215627" y="3413878"/>
            <a:ext cx="2915533" cy="1140861"/>
          </a:xfrm>
          <a:prstGeom prst="rect">
            <a:avLst/>
          </a:prstGeom>
        </p:spPr>
      </p:pic>
      <p:pic>
        <p:nvPicPr>
          <p:cNvPr id="23" name="Picture 22">
            <a:extLst>
              <a:ext uri="{FF2B5EF4-FFF2-40B4-BE49-F238E27FC236}">
                <a16:creationId xmlns:a16="http://schemas.microsoft.com/office/drawing/2014/main" id="{1B2D6F2F-721C-9F40-AE10-7A769EC387A7}"/>
              </a:ext>
            </a:extLst>
          </p:cNvPr>
          <p:cNvPicPr>
            <a:picLocks noChangeAspect="1"/>
          </p:cNvPicPr>
          <p:nvPr/>
        </p:nvPicPr>
        <p:blipFill>
          <a:blip r:embed="rId8"/>
          <a:stretch>
            <a:fillRect/>
          </a:stretch>
        </p:blipFill>
        <p:spPr>
          <a:xfrm>
            <a:off x="8982165" y="1749562"/>
            <a:ext cx="2371635" cy="1174735"/>
          </a:xfrm>
          <a:prstGeom prst="rect">
            <a:avLst/>
          </a:prstGeom>
        </p:spPr>
      </p:pic>
      <p:pic>
        <p:nvPicPr>
          <p:cNvPr id="25" name="Picture 24">
            <a:extLst>
              <a:ext uri="{FF2B5EF4-FFF2-40B4-BE49-F238E27FC236}">
                <a16:creationId xmlns:a16="http://schemas.microsoft.com/office/drawing/2014/main" id="{70FD85C9-D5DB-ED41-A2D6-9137AD35A292}"/>
              </a:ext>
            </a:extLst>
          </p:cNvPr>
          <p:cNvPicPr>
            <a:picLocks noChangeAspect="1"/>
          </p:cNvPicPr>
          <p:nvPr/>
        </p:nvPicPr>
        <p:blipFill>
          <a:blip r:embed="rId9"/>
          <a:stretch>
            <a:fillRect/>
          </a:stretch>
        </p:blipFill>
        <p:spPr>
          <a:xfrm>
            <a:off x="7726365" y="3495186"/>
            <a:ext cx="3089274" cy="817250"/>
          </a:xfrm>
          <a:prstGeom prst="rect">
            <a:avLst/>
          </a:prstGeom>
        </p:spPr>
      </p:pic>
    </p:spTree>
    <p:extLst>
      <p:ext uri="{BB962C8B-B14F-4D97-AF65-F5344CB8AC3E}">
        <p14:creationId xmlns:p14="http://schemas.microsoft.com/office/powerpoint/2010/main" val="835408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393C2-8C06-B642-8BAC-5F51FB954CCC}"/>
              </a:ext>
            </a:extLst>
          </p:cNvPr>
          <p:cNvSpPr>
            <a:spLocks noGrp="1"/>
          </p:cNvSpPr>
          <p:nvPr>
            <p:ph type="title"/>
          </p:nvPr>
        </p:nvSpPr>
        <p:spPr/>
        <p:txBody>
          <a:bodyPr/>
          <a:lstStyle/>
          <a:p>
            <a:r>
              <a:rPr lang="en-US" dirty="0">
                <a:latin typeface="Garamond" panose="02020404030301010803" pitchFamily="18" charset="0"/>
                <a:cs typeface="Futura Medium" panose="020B0602020204020303" pitchFamily="34" charset="-79"/>
              </a:rPr>
              <a:t>Requirements</a:t>
            </a:r>
          </a:p>
        </p:txBody>
      </p:sp>
      <p:sp>
        <p:nvSpPr>
          <p:cNvPr id="3" name="Content Placeholder 2">
            <a:extLst>
              <a:ext uri="{FF2B5EF4-FFF2-40B4-BE49-F238E27FC236}">
                <a16:creationId xmlns:a16="http://schemas.microsoft.com/office/drawing/2014/main" id="{F9C7EF0A-A947-0140-B7EB-EFE38E080B9E}"/>
              </a:ext>
            </a:extLst>
          </p:cNvPr>
          <p:cNvSpPr>
            <a:spLocks noGrp="1"/>
          </p:cNvSpPr>
          <p:nvPr>
            <p:ph idx="1"/>
          </p:nvPr>
        </p:nvSpPr>
        <p:spPr/>
        <p:txBody>
          <a:bodyPr>
            <a:normAutofit/>
          </a:bodyPr>
          <a:lstStyle/>
          <a:p>
            <a:pPr>
              <a:buFont typeface=".Apple Color Emoji UI"/>
              <a:buChar char="✅"/>
            </a:pPr>
            <a:r>
              <a:rPr lang="en-US" sz="1800" dirty="0">
                <a:latin typeface="Garamond" panose="02020404030301010803" pitchFamily="18" charset="0"/>
                <a:cs typeface="Futura Medium" panose="020B0602020204020303" pitchFamily="34" charset="-79"/>
              </a:rPr>
              <a:t> Create a model to predict train arrival times.</a:t>
            </a:r>
          </a:p>
          <a:p>
            <a:pPr>
              <a:buFont typeface=".Apple Color Emoji UI"/>
              <a:buChar char="✅"/>
            </a:pPr>
            <a:r>
              <a:rPr lang="en-US" sz="1800" dirty="0">
                <a:latin typeface="Garamond" panose="02020404030301010803" pitchFamily="18" charset="0"/>
              </a:rPr>
              <a:t> The model should not require more than 5Gb of memory.</a:t>
            </a:r>
          </a:p>
          <a:p>
            <a:pPr>
              <a:buFont typeface=".Apple Color Emoji UI"/>
              <a:buChar char="✅"/>
            </a:pPr>
            <a:r>
              <a:rPr lang="en-US" sz="1800" dirty="0">
                <a:latin typeface="Garamond" panose="02020404030301010803" pitchFamily="18" charset="0"/>
              </a:rPr>
              <a:t> Mean Absolute Error within 2 minutes.</a:t>
            </a:r>
          </a:p>
          <a:p>
            <a:pPr>
              <a:buFont typeface=".Apple Color Emoji UI"/>
              <a:buChar char="✅"/>
            </a:pPr>
            <a:r>
              <a:rPr lang="en-US" sz="1800" dirty="0">
                <a:latin typeface="Garamond" panose="02020404030301010803" pitchFamily="18" charset="0"/>
              </a:rPr>
              <a:t> Mean Absolute Percentage Error within 20%.</a:t>
            </a:r>
          </a:p>
          <a:p>
            <a:pPr>
              <a:buFont typeface=".Apple Color Emoji UI"/>
              <a:buChar char="✅"/>
            </a:pPr>
            <a:r>
              <a:rPr lang="en-US" sz="1800" dirty="0">
                <a:latin typeface="Garamond" panose="02020404030301010803" pitchFamily="18" charset="0"/>
              </a:rPr>
              <a:t> Real-time dashboard with predicted arrival times for each stop.</a:t>
            </a:r>
          </a:p>
          <a:p>
            <a:pPr>
              <a:buFont typeface=".Apple Color Emoji UI"/>
              <a:buChar char="❌"/>
            </a:pPr>
            <a:r>
              <a:rPr lang="en-US" sz="1800" dirty="0">
                <a:latin typeface="Garamond" panose="02020404030301010803" pitchFamily="18" charset="0"/>
              </a:rPr>
              <a:t> System should be scalable to different cities.</a:t>
            </a:r>
          </a:p>
          <a:p>
            <a:pPr>
              <a:buFont typeface=".Apple Color Emoji UI"/>
              <a:buChar char="❌"/>
            </a:pPr>
            <a:r>
              <a:rPr lang="en-US" sz="1800" dirty="0">
                <a:latin typeface="Garamond" panose="02020404030301010803" pitchFamily="18" charset="0"/>
              </a:rPr>
              <a:t> System should be scalable to different transportation mediums.</a:t>
            </a:r>
          </a:p>
          <a:p>
            <a:pPr>
              <a:buFont typeface=".Apple Color Emoji UI"/>
              <a:buChar char="❌"/>
            </a:pPr>
            <a:r>
              <a:rPr lang="en-US" sz="1800" dirty="0">
                <a:latin typeface="Garamond" panose="02020404030301010803" pitchFamily="18" charset="0"/>
              </a:rPr>
              <a:t> System should be able to recommend drivers whether to go slow or fast based on the model to minimize train bunching.</a:t>
            </a:r>
          </a:p>
          <a:p>
            <a:endParaRPr lang="en-US" sz="1800" dirty="0">
              <a:latin typeface="Garamond" panose="02020404030301010803" pitchFamily="18" charset="0"/>
            </a:endParaRPr>
          </a:p>
          <a:p>
            <a:endParaRPr lang="en-US" sz="1800" dirty="0">
              <a:latin typeface="Garamond" panose="02020404030301010803" pitchFamily="18" charset="0"/>
            </a:endParaRPr>
          </a:p>
          <a:p>
            <a:endParaRPr lang="en-US" sz="1800" dirty="0">
              <a:latin typeface="Garamond" panose="02020404030301010803" pitchFamily="18" charset="0"/>
              <a:cs typeface="Futura Medium" panose="020B0602020204020303" pitchFamily="34" charset="-79"/>
            </a:endParaRPr>
          </a:p>
        </p:txBody>
      </p:sp>
    </p:spTree>
    <p:extLst>
      <p:ext uri="{BB962C8B-B14F-4D97-AF65-F5344CB8AC3E}">
        <p14:creationId xmlns:p14="http://schemas.microsoft.com/office/powerpoint/2010/main" val="2830351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E399F739-A60A-A84F-BB93-531A1AA1140A}"/>
              </a:ext>
            </a:extLst>
          </p:cNvPr>
          <p:cNvPicPr>
            <a:picLocks noGrp="1" noChangeAspect="1"/>
          </p:cNvPicPr>
          <p:nvPr>
            <p:ph idx="1"/>
          </p:nvPr>
        </p:nvPicPr>
        <p:blipFill rotWithShape="1">
          <a:blip r:embed="rId2">
            <a:alphaModFix/>
          </a:blip>
          <a:srcRect l="1999" t="2852" r="12775" b="10839"/>
          <a:stretch/>
        </p:blipFill>
        <p:spPr>
          <a:xfrm>
            <a:off x="6766560" y="3298350"/>
            <a:ext cx="5303520" cy="3474720"/>
          </a:xfrm>
        </p:spPr>
      </p:pic>
      <p:sp>
        <p:nvSpPr>
          <p:cNvPr id="2" name="Title 1">
            <a:extLst>
              <a:ext uri="{FF2B5EF4-FFF2-40B4-BE49-F238E27FC236}">
                <a16:creationId xmlns:a16="http://schemas.microsoft.com/office/drawing/2014/main" id="{009646DA-85EB-C64F-9B96-11589AC4F7CD}"/>
              </a:ext>
            </a:extLst>
          </p:cNvPr>
          <p:cNvSpPr>
            <a:spLocks noGrp="1"/>
          </p:cNvSpPr>
          <p:nvPr>
            <p:ph type="title"/>
          </p:nvPr>
        </p:nvSpPr>
        <p:spPr/>
        <p:txBody>
          <a:bodyPr/>
          <a:lstStyle/>
          <a:p>
            <a:r>
              <a:rPr lang="en-US" dirty="0">
                <a:latin typeface="Garamond" panose="02020404030301010803" pitchFamily="18" charset="0"/>
              </a:rPr>
              <a:t>Models</a:t>
            </a:r>
          </a:p>
        </p:txBody>
      </p:sp>
      <p:pic>
        <p:nvPicPr>
          <p:cNvPr id="7" name="Picture 6">
            <a:extLst>
              <a:ext uri="{FF2B5EF4-FFF2-40B4-BE49-F238E27FC236}">
                <a16:creationId xmlns:a16="http://schemas.microsoft.com/office/drawing/2014/main" id="{89C53CA4-8B5E-584E-A991-095E3269D26E}"/>
              </a:ext>
            </a:extLst>
          </p:cNvPr>
          <p:cNvPicPr>
            <a:picLocks noChangeAspect="1"/>
          </p:cNvPicPr>
          <p:nvPr/>
        </p:nvPicPr>
        <p:blipFill>
          <a:blip r:embed="rId3"/>
          <a:stretch>
            <a:fillRect/>
          </a:stretch>
        </p:blipFill>
        <p:spPr>
          <a:xfrm>
            <a:off x="905108" y="4154490"/>
            <a:ext cx="1387434" cy="533890"/>
          </a:xfrm>
          <a:prstGeom prst="rect">
            <a:avLst/>
          </a:prstGeom>
        </p:spPr>
      </p:pic>
      <p:sp>
        <p:nvSpPr>
          <p:cNvPr id="8" name="TextBox 7">
            <a:extLst>
              <a:ext uri="{FF2B5EF4-FFF2-40B4-BE49-F238E27FC236}">
                <a16:creationId xmlns:a16="http://schemas.microsoft.com/office/drawing/2014/main" id="{E49A5563-91F4-194A-90AB-653D941C3531}"/>
              </a:ext>
            </a:extLst>
          </p:cNvPr>
          <p:cNvSpPr txBox="1"/>
          <p:nvPr/>
        </p:nvSpPr>
        <p:spPr>
          <a:xfrm>
            <a:off x="828798" y="1720327"/>
            <a:ext cx="4161313" cy="646331"/>
          </a:xfrm>
          <a:prstGeom prst="rect">
            <a:avLst/>
          </a:prstGeom>
          <a:noFill/>
        </p:spPr>
        <p:txBody>
          <a:bodyPr wrap="square" rtlCol="0">
            <a:spAutoFit/>
          </a:bodyPr>
          <a:lstStyle/>
          <a:p>
            <a:r>
              <a:rPr lang="en-US" dirty="0">
                <a:latin typeface="Garamond" panose="02020404030301010803" pitchFamily="18" charset="0"/>
              </a:rPr>
              <a:t>Model 1 - OLS</a:t>
            </a:r>
          </a:p>
          <a:p>
            <a:r>
              <a:rPr lang="en-US" b="1" dirty="0">
                <a:latin typeface="Garamond" panose="02020404030301010803" pitchFamily="18" charset="0"/>
              </a:rPr>
              <a:t>statsmodels ordinary least squares(OLS)</a:t>
            </a:r>
          </a:p>
        </p:txBody>
      </p:sp>
      <p:sp>
        <p:nvSpPr>
          <p:cNvPr id="9" name="TextBox 8">
            <a:extLst>
              <a:ext uri="{FF2B5EF4-FFF2-40B4-BE49-F238E27FC236}">
                <a16:creationId xmlns:a16="http://schemas.microsoft.com/office/drawing/2014/main" id="{4E362FDA-D868-8045-A705-AA1696A0BFA3}"/>
              </a:ext>
            </a:extLst>
          </p:cNvPr>
          <p:cNvSpPr txBox="1"/>
          <p:nvPr/>
        </p:nvSpPr>
        <p:spPr>
          <a:xfrm>
            <a:off x="2209417" y="4345445"/>
            <a:ext cx="1598218" cy="461665"/>
          </a:xfrm>
          <a:prstGeom prst="rect">
            <a:avLst/>
          </a:prstGeom>
          <a:noFill/>
        </p:spPr>
        <p:txBody>
          <a:bodyPr wrap="square" rtlCol="0">
            <a:spAutoFit/>
          </a:bodyPr>
          <a:lstStyle/>
          <a:p>
            <a:r>
              <a:rPr lang="en-US" sz="2400" b="1" dirty="0">
                <a:latin typeface="Garamond" panose="02020404030301010803" pitchFamily="18" charset="0"/>
              </a:rPr>
              <a:t>Regressor</a:t>
            </a:r>
          </a:p>
        </p:txBody>
      </p:sp>
      <p:sp>
        <p:nvSpPr>
          <p:cNvPr id="10" name="TextBox 9">
            <a:extLst>
              <a:ext uri="{FF2B5EF4-FFF2-40B4-BE49-F238E27FC236}">
                <a16:creationId xmlns:a16="http://schemas.microsoft.com/office/drawing/2014/main" id="{6DF4ED28-7AA1-3649-BFF9-81C6DBB26948}"/>
              </a:ext>
            </a:extLst>
          </p:cNvPr>
          <p:cNvSpPr txBox="1"/>
          <p:nvPr/>
        </p:nvSpPr>
        <p:spPr>
          <a:xfrm>
            <a:off x="838202" y="3804170"/>
            <a:ext cx="2071255" cy="369332"/>
          </a:xfrm>
          <a:prstGeom prst="rect">
            <a:avLst/>
          </a:prstGeom>
          <a:noFill/>
        </p:spPr>
        <p:txBody>
          <a:bodyPr wrap="square" rtlCol="0">
            <a:spAutoFit/>
          </a:bodyPr>
          <a:lstStyle/>
          <a:p>
            <a:r>
              <a:rPr lang="en-US" dirty="0">
                <a:latin typeface="Garamond" panose="02020404030301010803" pitchFamily="18" charset="0"/>
              </a:rPr>
              <a:t>Model 3 - XGB</a:t>
            </a:r>
          </a:p>
        </p:txBody>
      </p:sp>
      <p:sp>
        <p:nvSpPr>
          <p:cNvPr id="11" name="TextBox 10">
            <a:extLst>
              <a:ext uri="{FF2B5EF4-FFF2-40B4-BE49-F238E27FC236}">
                <a16:creationId xmlns:a16="http://schemas.microsoft.com/office/drawing/2014/main" id="{A3AC76A0-DBFC-9E49-B971-C5EADCB9F909}"/>
              </a:ext>
            </a:extLst>
          </p:cNvPr>
          <p:cNvSpPr txBox="1"/>
          <p:nvPr/>
        </p:nvSpPr>
        <p:spPr>
          <a:xfrm>
            <a:off x="838200" y="4932324"/>
            <a:ext cx="4161313" cy="1169551"/>
          </a:xfrm>
          <a:prstGeom prst="rect">
            <a:avLst/>
          </a:prstGeom>
          <a:noFill/>
        </p:spPr>
        <p:txBody>
          <a:bodyPr wrap="square" rtlCol="0">
            <a:spAutoFit/>
          </a:bodyPr>
          <a:lstStyle/>
          <a:p>
            <a:r>
              <a:rPr lang="en-US" sz="1400" dirty="0">
                <a:latin typeface="Garamond" panose="02020404030301010803" pitchFamily="18" charset="0"/>
              </a:rPr>
              <a:t>Parameters –</a:t>
            </a:r>
          </a:p>
          <a:p>
            <a:pPr marL="342900" indent="-342900">
              <a:buFont typeface="Arial" panose="020B0604020202020204" pitchFamily="34" charset="0"/>
              <a:buChar char="•"/>
            </a:pPr>
            <a:r>
              <a:rPr lang="en-US" sz="1400" dirty="0">
                <a:latin typeface="Garamond" panose="02020404030301010803" pitchFamily="18" charset="0"/>
              </a:rPr>
              <a:t>n estimators – 50 (number of trees) </a:t>
            </a:r>
          </a:p>
          <a:p>
            <a:pPr marL="342900" indent="-342900">
              <a:buFont typeface="Arial" panose="020B0604020202020204" pitchFamily="34" charset="0"/>
              <a:buChar char="•"/>
            </a:pPr>
            <a:r>
              <a:rPr lang="en-US" sz="1400" dirty="0">
                <a:latin typeface="Garamond" panose="02020404030301010803" pitchFamily="18" charset="0"/>
              </a:rPr>
              <a:t>Learning rate – 0.05 (step size shrinkage used in update to prevent overfitting)</a:t>
            </a:r>
          </a:p>
          <a:p>
            <a:pPr marL="342900" indent="-342900">
              <a:buFont typeface="Arial" panose="020B0604020202020204" pitchFamily="34" charset="0"/>
              <a:buChar char="•"/>
            </a:pPr>
            <a:r>
              <a:rPr lang="en-US" sz="1400" dirty="0">
                <a:latin typeface="Garamond" panose="02020404030301010803" pitchFamily="18" charset="0"/>
              </a:rPr>
              <a:t>Max depth – 6 (maximum depth of a tree)</a:t>
            </a:r>
          </a:p>
        </p:txBody>
      </p:sp>
      <p:sp>
        <p:nvSpPr>
          <p:cNvPr id="12" name="TextBox 11">
            <a:extLst>
              <a:ext uri="{FF2B5EF4-FFF2-40B4-BE49-F238E27FC236}">
                <a16:creationId xmlns:a16="http://schemas.microsoft.com/office/drawing/2014/main" id="{87952D12-EE45-7745-ABC0-B9E99D30A658}"/>
              </a:ext>
            </a:extLst>
          </p:cNvPr>
          <p:cNvSpPr txBox="1"/>
          <p:nvPr/>
        </p:nvSpPr>
        <p:spPr>
          <a:xfrm>
            <a:off x="5442805" y="1720327"/>
            <a:ext cx="5563449" cy="2954655"/>
          </a:xfrm>
          <a:prstGeom prst="rect">
            <a:avLst/>
          </a:prstGeom>
          <a:noFill/>
        </p:spPr>
        <p:txBody>
          <a:bodyPr wrap="square" rtlCol="0">
            <a:spAutoFit/>
          </a:bodyPr>
          <a:lstStyle/>
          <a:p>
            <a:r>
              <a:rPr lang="en-US" dirty="0">
                <a:latin typeface="Garamond" panose="02020404030301010803" pitchFamily="18" charset="0"/>
              </a:rPr>
              <a:t>Model 4 - DNN</a:t>
            </a:r>
          </a:p>
          <a:p>
            <a:r>
              <a:rPr lang="en-US" dirty="0"/>
              <a:t>	        </a:t>
            </a:r>
            <a:r>
              <a:rPr lang="en-US" sz="2400" b="1" dirty="0">
                <a:latin typeface="Garamond" panose="02020404030301010803" pitchFamily="18" charset="0"/>
              </a:rPr>
              <a:t>Dense Neural Network(DNN)</a:t>
            </a:r>
          </a:p>
          <a:p>
            <a:r>
              <a:rPr lang="en-US" sz="1400" dirty="0">
                <a:latin typeface="Garamond" panose="02020404030301010803" pitchFamily="18" charset="0"/>
              </a:rPr>
              <a:t>3 Layer fully connected neural network.</a:t>
            </a:r>
          </a:p>
          <a:p>
            <a:r>
              <a:rPr lang="en-US" sz="1400" dirty="0">
                <a:latin typeface="Garamond" panose="02020404030301010803" pitchFamily="18" charset="0"/>
              </a:rPr>
              <a:t>Parameters-</a:t>
            </a:r>
          </a:p>
          <a:p>
            <a:pPr marL="342900" indent="-342900">
              <a:buFont typeface="Arial" panose="020B0604020202020204" pitchFamily="34" charset="0"/>
              <a:buChar char="•"/>
            </a:pPr>
            <a:r>
              <a:rPr lang="en-US" sz="1400" dirty="0">
                <a:latin typeface="Garamond" panose="02020404030301010803" pitchFamily="18" charset="0"/>
              </a:rPr>
              <a:t>Loss – mean absolute error</a:t>
            </a:r>
          </a:p>
          <a:p>
            <a:pPr marL="342900" indent="-342900">
              <a:buFont typeface="Arial" panose="020B0604020202020204" pitchFamily="34" charset="0"/>
              <a:buChar char="•"/>
            </a:pPr>
            <a:r>
              <a:rPr lang="en-US" sz="1400" dirty="0">
                <a:latin typeface="Garamond" panose="02020404030301010803" pitchFamily="18" charset="0"/>
              </a:rPr>
              <a:t>Optimizer – Adam</a:t>
            </a:r>
          </a:p>
          <a:p>
            <a:pPr marL="342900" indent="-342900">
              <a:buFont typeface="Arial" panose="020B0604020202020204" pitchFamily="34" charset="0"/>
              <a:buChar char="•"/>
            </a:pPr>
            <a:r>
              <a:rPr lang="en-US" sz="1400" dirty="0">
                <a:latin typeface="Garamond" panose="02020404030301010803" pitchFamily="18" charset="0"/>
              </a:rPr>
              <a:t>Activation functions – RELU &amp; Soft Max</a:t>
            </a:r>
          </a:p>
          <a:p>
            <a:pPr marL="342900" indent="-342900">
              <a:buFont typeface="Arial" panose="020B0604020202020204" pitchFamily="34" charset="0"/>
              <a:buChar char="•"/>
            </a:pPr>
            <a:r>
              <a:rPr lang="en-US" sz="1400" dirty="0">
                <a:latin typeface="Garamond" panose="02020404030301010803" pitchFamily="18" charset="0"/>
              </a:rPr>
              <a:t>Dropout – 0.5</a:t>
            </a:r>
          </a:p>
          <a:p>
            <a:pPr marL="342900" indent="-342900">
              <a:buFont typeface="Arial" panose="020B0604020202020204" pitchFamily="34" charset="0"/>
              <a:buChar char="•"/>
            </a:pPr>
            <a:r>
              <a:rPr lang="en-US" sz="1400" dirty="0">
                <a:latin typeface="Garamond" panose="02020404030301010803" pitchFamily="18" charset="0"/>
              </a:rPr>
              <a:t>Validation Split – 0.2</a:t>
            </a:r>
          </a:p>
          <a:p>
            <a:pPr marL="342900" indent="-342900">
              <a:buFont typeface="Arial" panose="020B0604020202020204" pitchFamily="34" charset="0"/>
              <a:buChar char="•"/>
            </a:pPr>
            <a:r>
              <a:rPr lang="en-US" sz="1400" dirty="0">
                <a:latin typeface="Garamond" panose="02020404030301010803" pitchFamily="18" charset="0"/>
              </a:rPr>
              <a:t>epochs – 100</a:t>
            </a:r>
          </a:p>
          <a:p>
            <a:pPr marL="342900" indent="-342900">
              <a:buFont typeface="Arial" panose="020B0604020202020204" pitchFamily="34" charset="0"/>
              <a:buChar char="•"/>
            </a:pPr>
            <a:r>
              <a:rPr lang="en-US" sz="1400" dirty="0">
                <a:latin typeface="Garamond" panose="02020404030301010803" pitchFamily="18" charset="0"/>
              </a:rPr>
              <a:t>Batch Size – 100</a:t>
            </a:r>
          </a:p>
          <a:p>
            <a:endParaRPr lang="en-US" dirty="0"/>
          </a:p>
        </p:txBody>
      </p:sp>
      <p:pic>
        <p:nvPicPr>
          <p:cNvPr id="14" name="Picture 13">
            <a:extLst>
              <a:ext uri="{FF2B5EF4-FFF2-40B4-BE49-F238E27FC236}">
                <a16:creationId xmlns:a16="http://schemas.microsoft.com/office/drawing/2014/main" id="{CA6B0578-950D-3945-BAE2-3726C578DBF0}"/>
              </a:ext>
            </a:extLst>
          </p:cNvPr>
          <p:cNvPicPr>
            <a:picLocks noChangeAspect="1"/>
          </p:cNvPicPr>
          <p:nvPr/>
        </p:nvPicPr>
        <p:blipFill>
          <a:blip r:embed="rId4"/>
          <a:stretch>
            <a:fillRect/>
          </a:stretch>
        </p:blipFill>
        <p:spPr>
          <a:xfrm>
            <a:off x="5525938" y="2031443"/>
            <a:ext cx="1309821" cy="379848"/>
          </a:xfrm>
          <a:prstGeom prst="rect">
            <a:avLst/>
          </a:prstGeom>
        </p:spPr>
      </p:pic>
      <p:sp>
        <p:nvSpPr>
          <p:cNvPr id="15" name="TextBox 14">
            <a:extLst>
              <a:ext uri="{FF2B5EF4-FFF2-40B4-BE49-F238E27FC236}">
                <a16:creationId xmlns:a16="http://schemas.microsoft.com/office/drawing/2014/main" id="{8ABE72A9-7E2D-F949-83A8-30EEE34C9591}"/>
              </a:ext>
            </a:extLst>
          </p:cNvPr>
          <p:cNvSpPr txBox="1"/>
          <p:nvPr/>
        </p:nvSpPr>
        <p:spPr>
          <a:xfrm>
            <a:off x="838199" y="2683690"/>
            <a:ext cx="4481945" cy="646331"/>
          </a:xfrm>
          <a:prstGeom prst="rect">
            <a:avLst/>
          </a:prstGeom>
          <a:noFill/>
        </p:spPr>
        <p:txBody>
          <a:bodyPr wrap="square" rtlCol="0">
            <a:spAutoFit/>
          </a:bodyPr>
          <a:lstStyle/>
          <a:p>
            <a:r>
              <a:rPr lang="en-US" dirty="0">
                <a:latin typeface="Garamond" panose="02020404030301010803" pitchFamily="18" charset="0"/>
              </a:rPr>
              <a:t>Model 2 - GLM</a:t>
            </a:r>
          </a:p>
          <a:p>
            <a:r>
              <a:rPr lang="en-US" b="1" dirty="0">
                <a:latin typeface="Garamond" panose="02020404030301010803" pitchFamily="18" charset="0"/>
              </a:rPr>
              <a:t>statsmodels generalized linear model(GLM)</a:t>
            </a:r>
          </a:p>
        </p:txBody>
      </p:sp>
    </p:spTree>
    <p:extLst>
      <p:ext uri="{BB962C8B-B14F-4D97-AF65-F5344CB8AC3E}">
        <p14:creationId xmlns:p14="http://schemas.microsoft.com/office/powerpoint/2010/main" val="1265198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52E6865-B95D-DC47-A1A8-E8340642C4AC}"/>
              </a:ext>
            </a:extLst>
          </p:cNvPr>
          <p:cNvPicPr>
            <a:picLocks noGrp="1" noChangeAspect="1"/>
          </p:cNvPicPr>
          <p:nvPr>
            <p:ph idx="1"/>
          </p:nvPr>
        </p:nvPicPr>
        <p:blipFill rotWithShape="1">
          <a:blip r:embed="rId3"/>
          <a:srcRect l="1867" t="1496" r="1245" b="13486"/>
          <a:stretch/>
        </p:blipFill>
        <p:spPr>
          <a:xfrm>
            <a:off x="1371600" y="838200"/>
            <a:ext cx="9509760" cy="5669280"/>
          </a:xfrm>
        </p:spPr>
      </p:pic>
      <p:sp>
        <p:nvSpPr>
          <p:cNvPr id="2" name="Title 1">
            <a:extLst>
              <a:ext uri="{FF2B5EF4-FFF2-40B4-BE49-F238E27FC236}">
                <a16:creationId xmlns:a16="http://schemas.microsoft.com/office/drawing/2014/main" id="{8AD7178F-48AC-E341-BAFE-7BA5546D372B}"/>
              </a:ext>
            </a:extLst>
          </p:cNvPr>
          <p:cNvSpPr>
            <a:spLocks noGrp="1"/>
          </p:cNvSpPr>
          <p:nvPr>
            <p:ph type="title"/>
          </p:nvPr>
        </p:nvSpPr>
        <p:spPr/>
        <p:txBody>
          <a:bodyPr/>
          <a:lstStyle/>
          <a:p>
            <a:r>
              <a:rPr lang="en-US" dirty="0">
                <a:latin typeface="Garamond" panose="02020404030301010803" pitchFamily="18" charset="0"/>
              </a:rPr>
              <a:t>ML Pipeline</a:t>
            </a:r>
          </a:p>
        </p:txBody>
      </p:sp>
    </p:spTree>
    <p:extLst>
      <p:ext uri="{BB962C8B-B14F-4D97-AF65-F5344CB8AC3E}">
        <p14:creationId xmlns:p14="http://schemas.microsoft.com/office/powerpoint/2010/main" val="1387776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F1F5EA-A260-C349-91E6-C23D41477122}"/>
              </a:ext>
            </a:extLst>
          </p:cNvPr>
          <p:cNvPicPr>
            <a:picLocks noChangeAspect="1"/>
          </p:cNvPicPr>
          <p:nvPr/>
        </p:nvPicPr>
        <p:blipFill>
          <a:blip r:embed="rId2"/>
          <a:stretch>
            <a:fillRect/>
          </a:stretch>
        </p:blipFill>
        <p:spPr>
          <a:xfrm>
            <a:off x="6032016" y="1692314"/>
            <a:ext cx="4485713" cy="2325089"/>
          </a:xfrm>
          <a:prstGeom prst="rect">
            <a:avLst/>
          </a:prstGeom>
        </p:spPr>
      </p:pic>
      <p:pic>
        <p:nvPicPr>
          <p:cNvPr id="11" name="Content Placeholder 10">
            <a:extLst>
              <a:ext uri="{FF2B5EF4-FFF2-40B4-BE49-F238E27FC236}">
                <a16:creationId xmlns:a16="http://schemas.microsoft.com/office/drawing/2014/main" id="{99C56694-C1EC-4142-BD40-7325D5B47492}"/>
              </a:ext>
            </a:extLst>
          </p:cNvPr>
          <p:cNvPicPr>
            <a:picLocks noGrp="1" noChangeAspect="1"/>
          </p:cNvPicPr>
          <p:nvPr>
            <p:ph sz="half" idx="2"/>
          </p:nvPr>
        </p:nvPicPr>
        <p:blipFill>
          <a:blip r:embed="rId3"/>
          <a:stretch>
            <a:fillRect/>
          </a:stretch>
        </p:blipFill>
        <p:spPr>
          <a:xfrm>
            <a:off x="839788" y="1860049"/>
            <a:ext cx="4345529" cy="2316366"/>
          </a:xfrm>
        </p:spPr>
      </p:pic>
      <p:sp>
        <p:nvSpPr>
          <p:cNvPr id="2" name="Title 1">
            <a:extLst>
              <a:ext uri="{FF2B5EF4-FFF2-40B4-BE49-F238E27FC236}">
                <a16:creationId xmlns:a16="http://schemas.microsoft.com/office/drawing/2014/main" id="{57CB5736-B1C1-B549-8AEF-86B5462C010F}"/>
              </a:ext>
            </a:extLst>
          </p:cNvPr>
          <p:cNvSpPr>
            <a:spLocks noGrp="1"/>
          </p:cNvSpPr>
          <p:nvPr>
            <p:ph type="title"/>
          </p:nvPr>
        </p:nvSpPr>
        <p:spPr/>
        <p:txBody>
          <a:bodyPr/>
          <a:lstStyle/>
          <a:p>
            <a:r>
              <a:rPr lang="en-US" dirty="0">
                <a:latin typeface="Garamond" panose="02020404030301010803" pitchFamily="18" charset="0"/>
                <a:cs typeface="Calibri" panose="020F0502020204030204" pitchFamily="34" charset="0"/>
              </a:rPr>
              <a:t>Linear models</a:t>
            </a:r>
          </a:p>
        </p:txBody>
      </p:sp>
      <p:sp>
        <p:nvSpPr>
          <p:cNvPr id="6" name="Text Placeholder 5">
            <a:extLst>
              <a:ext uri="{FF2B5EF4-FFF2-40B4-BE49-F238E27FC236}">
                <a16:creationId xmlns:a16="http://schemas.microsoft.com/office/drawing/2014/main" id="{5EFF6151-B1AB-0A46-B66D-2FCD9C06CB77}"/>
              </a:ext>
            </a:extLst>
          </p:cNvPr>
          <p:cNvSpPr>
            <a:spLocks noGrp="1"/>
          </p:cNvSpPr>
          <p:nvPr>
            <p:ph type="body" idx="1"/>
          </p:nvPr>
        </p:nvSpPr>
        <p:spPr>
          <a:xfrm>
            <a:off x="839788" y="1625408"/>
            <a:ext cx="5157787" cy="426417"/>
          </a:xfrm>
        </p:spPr>
        <p:txBody>
          <a:bodyPr/>
          <a:lstStyle/>
          <a:p>
            <a:r>
              <a:rPr lang="en-US" b="0" dirty="0">
                <a:latin typeface="Garamond" panose="02020404030301010803" pitchFamily="18" charset="0"/>
              </a:rPr>
              <a:t>OLS</a:t>
            </a:r>
          </a:p>
        </p:txBody>
      </p:sp>
      <p:sp>
        <p:nvSpPr>
          <p:cNvPr id="8" name="Text Placeholder 7">
            <a:extLst>
              <a:ext uri="{FF2B5EF4-FFF2-40B4-BE49-F238E27FC236}">
                <a16:creationId xmlns:a16="http://schemas.microsoft.com/office/drawing/2014/main" id="{53CE0E3D-00C6-124F-9BEC-7DF6E30D33E8}"/>
              </a:ext>
            </a:extLst>
          </p:cNvPr>
          <p:cNvSpPr>
            <a:spLocks noGrp="1"/>
          </p:cNvSpPr>
          <p:nvPr>
            <p:ph type="body" sz="quarter" idx="3"/>
          </p:nvPr>
        </p:nvSpPr>
        <p:spPr>
          <a:xfrm>
            <a:off x="6172200" y="1213452"/>
            <a:ext cx="5183188" cy="823912"/>
          </a:xfrm>
        </p:spPr>
        <p:txBody>
          <a:bodyPr/>
          <a:lstStyle/>
          <a:p>
            <a:r>
              <a:rPr lang="en-US" b="0" dirty="0">
                <a:latin typeface="Garamond" panose="02020404030301010803" pitchFamily="18" charset="0"/>
              </a:rPr>
              <a:t>GLM</a:t>
            </a:r>
          </a:p>
        </p:txBody>
      </p:sp>
      <p:pic>
        <p:nvPicPr>
          <p:cNvPr id="13" name="Content Placeholder 12">
            <a:extLst>
              <a:ext uri="{FF2B5EF4-FFF2-40B4-BE49-F238E27FC236}">
                <a16:creationId xmlns:a16="http://schemas.microsoft.com/office/drawing/2014/main" id="{F6711D8C-35BB-EA44-B97A-C114F2A5E77C}"/>
              </a:ext>
            </a:extLst>
          </p:cNvPr>
          <p:cNvPicPr>
            <a:picLocks noGrp="1" noChangeAspect="1"/>
          </p:cNvPicPr>
          <p:nvPr>
            <p:ph sz="quarter" idx="4"/>
          </p:nvPr>
        </p:nvPicPr>
        <p:blipFill>
          <a:blip r:embed="rId4"/>
          <a:stretch>
            <a:fillRect/>
          </a:stretch>
        </p:blipFill>
        <p:spPr>
          <a:xfrm>
            <a:off x="6172200" y="4113148"/>
            <a:ext cx="4644483" cy="2577583"/>
          </a:xfrm>
        </p:spPr>
      </p:pic>
      <p:pic>
        <p:nvPicPr>
          <p:cNvPr id="15" name="Picture 14">
            <a:extLst>
              <a:ext uri="{FF2B5EF4-FFF2-40B4-BE49-F238E27FC236}">
                <a16:creationId xmlns:a16="http://schemas.microsoft.com/office/drawing/2014/main" id="{B509C3FC-14E9-894D-A6C2-9ED2E789E53E}"/>
              </a:ext>
            </a:extLst>
          </p:cNvPr>
          <p:cNvPicPr>
            <a:picLocks noChangeAspect="1"/>
          </p:cNvPicPr>
          <p:nvPr/>
        </p:nvPicPr>
        <p:blipFill>
          <a:blip r:embed="rId5"/>
          <a:stretch>
            <a:fillRect/>
          </a:stretch>
        </p:blipFill>
        <p:spPr>
          <a:xfrm>
            <a:off x="839788" y="4159404"/>
            <a:ext cx="4762620" cy="2531327"/>
          </a:xfrm>
          <a:prstGeom prst="rect">
            <a:avLst/>
          </a:prstGeom>
        </p:spPr>
      </p:pic>
    </p:spTree>
    <p:extLst>
      <p:ext uri="{BB962C8B-B14F-4D97-AF65-F5344CB8AC3E}">
        <p14:creationId xmlns:p14="http://schemas.microsoft.com/office/powerpoint/2010/main" val="3785260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19">
            <a:extLst>
              <a:ext uri="{FF2B5EF4-FFF2-40B4-BE49-F238E27FC236}">
                <a16:creationId xmlns:a16="http://schemas.microsoft.com/office/drawing/2014/main" id="{9498F8E0-5D04-DA41-AF7C-BA0460F35784}"/>
              </a:ext>
            </a:extLst>
          </p:cNvPr>
          <p:cNvPicPr>
            <a:picLocks noGrp="1" noChangeAspect="1"/>
          </p:cNvPicPr>
          <p:nvPr>
            <p:ph sz="quarter" idx="4"/>
          </p:nvPr>
        </p:nvPicPr>
        <p:blipFill>
          <a:blip r:embed="rId2"/>
          <a:stretch>
            <a:fillRect/>
          </a:stretch>
        </p:blipFill>
        <p:spPr>
          <a:xfrm>
            <a:off x="5799293" y="1355662"/>
            <a:ext cx="4611029" cy="2484134"/>
          </a:xfrm>
        </p:spPr>
      </p:pic>
      <p:sp>
        <p:nvSpPr>
          <p:cNvPr id="4" name="Title 3">
            <a:extLst>
              <a:ext uri="{FF2B5EF4-FFF2-40B4-BE49-F238E27FC236}">
                <a16:creationId xmlns:a16="http://schemas.microsoft.com/office/drawing/2014/main" id="{CEC0D549-2A33-CB41-8F27-427D2459702C}"/>
              </a:ext>
            </a:extLst>
          </p:cNvPr>
          <p:cNvSpPr>
            <a:spLocks noGrp="1"/>
          </p:cNvSpPr>
          <p:nvPr>
            <p:ph type="title"/>
          </p:nvPr>
        </p:nvSpPr>
        <p:spPr/>
        <p:txBody>
          <a:bodyPr/>
          <a:lstStyle/>
          <a:p>
            <a:r>
              <a:rPr lang="en-US" dirty="0">
                <a:latin typeface="Garamond" panose="02020404030301010803" pitchFamily="18" charset="0"/>
              </a:rPr>
              <a:t>Dense Neural Network</a:t>
            </a:r>
          </a:p>
        </p:txBody>
      </p:sp>
      <p:pic>
        <p:nvPicPr>
          <p:cNvPr id="22" name="Content Placeholder 21">
            <a:extLst>
              <a:ext uri="{FF2B5EF4-FFF2-40B4-BE49-F238E27FC236}">
                <a16:creationId xmlns:a16="http://schemas.microsoft.com/office/drawing/2014/main" id="{8EC6209C-7657-B943-B236-6F9A3A1B34BF}"/>
              </a:ext>
            </a:extLst>
          </p:cNvPr>
          <p:cNvPicPr>
            <a:picLocks noGrp="1" noChangeAspect="1"/>
          </p:cNvPicPr>
          <p:nvPr>
            <p:ph sz="half" idx="2"/>
          </p:nvPr>
        </p:nvPicPr>
        <p:blipFill>
          <a:blip r:embed="rId3"/>
          <a:stretch>
            <a:fillRect/>
          </a:stretch>
        </p:blipFill>
        <p:spPr>
          <a:xfrm>
            <a:off x="1798793" y="1514549"/>
            <a:ext cx="2594788" cy="4650493"/>
          </a:xfrm>
        </p:spPr>
      </p:pic>
      <p:sp>
        <p:nvSpPr>
          <p:cNvPr id="23" name="TextBox 22">
            <a:extLst>
              <a:ext uri="{FF2B5EF4-FFF2-40B4-BE49-F238E27FC236}">
                <a16:creationId xmlns:a16="http://schemas.microsoft.com/office/drawing/2014/main" id="{57651C2A-8B52-5348-9240-1B9B72FFB31E}"/>
              </a:ext>
            </a:extLst>
          </p:cNvPr>
          <p:cNvSpPr txBox="1"/>
          <p:nvPr/>
        </p:nvSpPr>
        <p:spPr>
          <a:xfrm>
            <a:off x="1940313" y="6211886"/>
            <a:ext cx="2319454" cy="307777"/>
          </a:xfrm>
          <a:prstGeom prst="rect">
            <a:avLst/>
          </a:prstGeom>
          <a:noFill/>
        </p:spPr>
        <p:txBody>
          <a:bodyPr wrap="square" rtlCol="0">
            <a:spAutoFit/>
          </a:bodyPr>
          <a:lstStyle/>
          <a:p>
            <a:pPr algn="ctr"/>
            <a:r>
              <a:rPr lang="en-US" sz="1400" dirty="0">
                <a:solidFill>
                  <a:srgbClr val="0070C0"/>
                </a:solidFill>
                <a:latin typeface="Calibri" panose="020F0502020204030204" pitchFamily="34" charset="0"/>
                <a:cs typeface="Calibri" panose="020F0502020204030204" pitchFamily="34" charset="0"/>
              </a:rPr>
              <a:t>--10% data </a:t>
            </a:r>
            <a:r>
              <a:rPr lang="en-US" sz="1400" dirty="0">
                <a:solidFill>
                  <a:srgbClr val="C00000"/>
                </a:solidFill>
                <a:latin typeface="Calibri" panose="020F0502020204030204" pitchFamily="34" charset="0"/>
                <a:cs typeface="Calibri" panose="020F0502020204030204" pitchFamily="34" charset="0"/>
              </a:rPr>
              <a:t>–50% data</a:t>
            </a:r>
          </a:p>
        </p:txBody>
      </p:sp>
      <p:pic>
        <p:nvPicPr>
          <p:cNvPr id="25" name="Picture 24">
            <a:extLst>
              <a:ext uri="{FF2B5EF4-FFF2-40B4-BE49-F238E27FC236}">
                <a16:creationId xmlns:a16="http://schemas.microsoft.com/office/drawing/2014/main" id="{13E36C0E-3AA5-614E-9299-FAB6E455FBED}"/>
              </a:ext>
            </a:extLst>
          </p:cNvPr>
          <p:cNvPicPr>
            <a:picLocks noChangeAspect="1"/>
          </p:cNvPicPr>
          <p:nvPr/>
        </p:nvPicPr>
        <p:blipFill>
          <a:blip r:embed="rId4"/>
          <a:stretch>
            <a:fillRect/>
          </a:stretch>
        </p:blipFill>
        <p:spPr>
          <a:xfrm>
            <a:off x="5752286" y="3967284"/>
            <a:ext cx="4682736" cy="2420140"/>
          </a:xfrm>
          <a:prstGeom prst="rect">
            <a:avLst/>
          </a:prstGeom>
        </p:spPr>
      </p:pic>
      <p:pic>
        <p:nvPicPr>
          <p:cNvPr id="27" name="Picture 26">
            <a:extLst>
              <a:ext uri="{FF2B5EF4-FFF2-40B4-BE49-F238E27FC236}">
                <a16:creationId xmlns:a16="http://schemas.microsoft.com/office/drawing/2014/main" id="{FF63E45B-E93E-EF42-90F9-329A308DEDA5}"/>
              </a:ext>
            </a:extLst>
          </p:cNvPr>
          <p:cNvPicPr>
            <a:picLocks noChangeAspect="1"/>
          </p:cNvPicPr>
          <p:nvPr/>
        </p:nvPicPr>
        <p:blipFill>
          <a:blip r:embed="rId5"/>
          <a:stretch>
            <a:fillRect/>
          </a:stretch>
        </p:blipFill>
        <p:spPr>
          <a:xfrm>
            <a:off x="7608811" y="3979931"/>
            <a:ext cx="969685" cy="108521"/>
          </a:xfrm>
          <a:prstGeom prst="rect">
            <a:avLst/>
          </a:prstGeom>
        </p:spPr>
      </p:pic>
    </p:spTree>
    <p:extLst>
      <p:ext uri="{BB962C8B-B14F-4D97-AF65-F5344CB8AC3E}">
        <p14:creationId xmlns:p14="http://schemas.microsoft.com/office/powerpoint/2010/main" val="650383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B1FDD-8772-B548-9007-7E3D35F384D4}"/>
              </a:ext>
            </a:extLst>
          </p:cNvPr>
          <p:cNvSpPr>
            <a:spLocks noGrp="1"/>
          </p:cNvSpPr>
          <p:nvPr>
            <p:ph type="title"/>
          </p:nvPr>
        </p:nvSpPr>
        <p:spPr/>
        <p:txBody>
          <a:bodyPr/>
          <a:lstStyle/>
          <a:p>
            <a:r>
              <a:rPr lang="en-US" dirty="0">
                <a:latin typeface="Garamond" panose="02020404030301010803" pitchFamily="18" charset="0"/>
              </a:rPr>
              <a:t>XGBoost Regressor</a:t>
            </a:r>
          </a:p>
        </p:txBody>
      </p:sp>
      <p:pic>
        <p:nvPicPr>
          <p:cNvPr id="8" name="Content Placeholder 7">
            <a:extLst>
              <a:ext uri="{FF2B5EF4-FFF2-40B4-BE49-F238E27FC236}">
                <a16:creationId xmlns:a16="http://schemas.microsoft.com/office/drawing/2014/main" id="{CFC584B6-DD2B-DD4D-B1C7-58D97A8B34D6}"/>
              </a:ext>
            </a:extLst>
          </p:cNvPr>
          <p:cNvPicPr>
            <a:picLocks noGrp="1" noChangeAspect="1"/>
          </p:cNvPicPr>
          <p:nvPr>
            <p:ph sz="half" idx="2"/>
          </p:nvPr>
        </p:nvPicPr>
        <p:blipFill>
          <a:blip r:embed="rId2"/>
          <a:stretch>
            <a:fillRect/>
          </a:stretch>
        </p:blipFill>
        <p:spPr>
          <a:xfrm>
            <a:off x="839788" y="2357904"/>
            <a:ext cx="5157787" cy="2752295"/>
          </a:xfrm>
        </p:spPr>
      </p:pic>
      <p:pic>
        <p:nvPicPr>
          <p:cNvPr id="10" name="Content Placeholder 9">
            <a:extLst>
              <a:ext uri="{FF2B5EF4-FFF2-40B4-BE49-F238E27FC236}">
                <a16:creationId xmlns:a16="http://schemas.microsoft.com/office/drawing/2014/main" id="{BBE0B926-C709-914E-B7C3-BF4F09C585E3}"/>
              </a:ext>
            </a:extLst>
          </p:cNvPr>
          <p:cNvPicPr>
            <a:picLocks noGrp="1" noChangeAspect="1"/>
          </p:cNvPicPr>
          <p:nvPr>
            <p:ph sz="quarter" idx="4"/>
          </p:nvPr>
        </p:nvPicPr>
        <p:blipFill>
          <a:blip r:embed="rId3"/>
          <a:stretch>
            <a:fillRect/>
          </a:stretch>
        </p:blipFill>
        <p:spPr>
          <a:xfrm>
            <a:off x="6175645" y="2350234"/>
            <a:ext cx="5183188" cy="2800413"/>
          </a:xfrm>
        </p:spPr>
      </p:pic>
    </p:spTree>
    <p:extLst>
      <p:ext uri="{BB962C8B-B14F-4D97-AF65-F5344CB8AC3E}">
        <p14:creationId xmlns:p14="http://schemas.microsoft.com/office/powerpoint/2010/main" val="2961957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416F5B3-36C1-2243-928F-D10F38427C70}"/>
              </a:ext>
            </a:extLst>
          </p:cNvPr>
          <p:cNvPicPr>
            <a:picLocks noChangeAspect="1"/>
          </p:cNvPicPr>
          <p:nvPr/>
        </p:nvPicPr>
        <p:blipFill rotWithShape="1">
          <a:blip r:embed="rId2"/>
          <a:srcRect r="53234"/>
          <a:stretch/>
        </p:blipFill>
        <p:spPr>
          <a:xfrm>
            <a:off x="794529" y="2879085"/>
            <a:ext cx="1502626" cy="1003300"/>
          </a:xfrm>
          <a:prstGeom prst="rect">
            <a:avLst/>
          </a:prstGeom>
        </p:spPr>
      </p:pic>
      <p:sp>
        <p:nvSpPr>
          <p:cNvPr id="2" name="Title 1">
            <a:extLst>
              <a:ext uri="{FF2B5EF4-FFF2-40B4-BE49-F238E27FC236}">
                <a16:creationId xmlns:a16="http://schemas.microsoft.com/office/drawing/2014/main" id="{08B0004E-7C13-6945-8BD9-5E461D09BB6A}"/>
              </a:ext>
            </a:extLst>
          </p:cNvPr>
          <p:cNvSpPr>
            <a:spLocks noGrp="1"/>
          </p:cNvSpPr>
          <p:nvPr>
            <p:ph type="title"/>
          </p:nvPr>
        </p:nvSpPr>
        <p:spPr/>
        <p:txBody>
          <a:bodyPr/>
          <a:lstStyle/>
          <a:p>
            <a:r>
              <a:rPr lang="en-US" dirty="0">
                <a:latin typeface="Garamond" panose="02020404030301010803" pitchFamily="18" charset="0"/>
              </a:rPr>
              <a:t>Error Metrics</a:t>
            </a:r>
          </a:p>
        </p:txBody>
      </p:sp>
      <p:pic>
        <p:nvPicPr>
          <p:cNvPr id="11" name="Content Placeholder 10">
            <a:extLst>
              <a:ext uri="{FF2B5EF4-FFF2-40B4-BE49-F238E27FC236}">
                <a16:creationId xmlns:a16="http://schemas.microsoft.com/office/drawing/2014/main" id="{304CFD24-D16E-A548-942A-3F288C3DCFAA}"/>
              </a:ext>
            </a:extLst>
          </p:cNvPr>
          <p:cNvPicPr>
            <a:picLocks noGrp="1" noChangeAspect="1"/>
          </p:cNvPicPr>
          <p:nvPr>
            <p:ph sz="half" idx="1"/>
          </p:nvPr>
        </p:nvPicPr>
        <p:blipFill>
          <a:blip r:embed="rId3"/>
          <a:stretch>
            <a:fillRect/>
          </a:stretch>
        </p:blipFill>
        <p:spPr>
          <a:xfrm>
            <a:off x="743105" y="1690688"/>
            <a:ext cx="2717800" cy="1231900"/>
          </a:xfrm>
        </p:spPr>
      </p:pic>
      <p:pic>
        <p:nvPicPr>
          <p:cNvPr id="13" name="Content Placeholder 12">
            <a:extLst>
              <a:ext uri="{FF2B5EF4-FFF2-40B4-BE49-F238E27FC236}">
                <a16:creationId xmlns:a16="http://schemas.microsoft.com/office/drawing/2014/main" id="{BADA3E0E-37C4-9142-BA2D-C99D382FC9D2}"/>
              </a:ext>
            </a:extLst>
          </p:cNvPr>
          <p:cNvPicPr>
            <a:picLocks noGrp="1" noChangeAspect="1"/>
          </p:cNvPicPr>
          <p:nvPr>
            <p:ph sz="half" idx="2"/>
          </p:nvPr>
        </p:nvPicPr>
        <p:blipFill>
          <a:blip r:embed="rId4"/>
          <a:stretch>
            <a:fillRect/>
          </a:stretch>
        </p:blipFill>
        <p:spPr>
          <a:xfrm>
            <a:off x="715539" y="4025449"/>
            <a:ext cx="3873500" cy="1066800"/>
          </a:xfrm>
        </p:spPr>
      </p:pic>
      <p:pic>
        <p:nvPicPr>
          <p:cNvPr id="16" name="Picture 15">
            <a:extLst>
              <a:ext uri="{FF2B5EF4-FFF2-40B4-BE49-F238E27FC236}">
                <a16:creationId xmlns:a16="http://schemas.microsoft.com/office/drawing/2014/main" id="{73DEA8DD-139B-5B4F-9F7C-6162A3BBBF66}"/>
              </a:ext>
            </a:extLst>
          </p:cNvPr>
          <p:cNvPicPr>
            <a:picLocks noChangeAspect="1"/>
          </p:cNvPicPr>
          <p:nvPr/>
        </p:nvPicPr>
        <p:blipFill>
          <a:blip r:embed="rId5"/>
          <a:stretch>
            <a:fillRect/>
          </a:stretch>
        </p:blipFill>
        <p:spPr>
          <a:xfrm>
            <a:off x="631595" y="5158054"/>
            <a:ext cx="3416300" cy="1397000"/>
          </a:xfrm>
          <a:prstGeom prst="rect">
            <a:avLst/>
          </a:prstGeom>
        </p:spPr>
      </p:pic>
      <p:pic>
        <p:nvPicPr>
          <p:cNvPr id="18" name="Picture 17">
            <a:extLst>
              <a:ext uri="{FF2B5EF4-FFF2-40B4-BE49-F238E27FC236}">
                <a16:creationId xmlns:a16="http://schemas.microsoft.com/office/drawing/2014/main" id="{5A68E33B-E843-9645-A975-94B9B022206B}"/>
              </a:ext>
            </a:extLst>
          </p:cNvPr>
          <p:cNvPicPr>
            <a:picLocks noChangeAspect="1"/>
          </p:cNvPicPr>
          <p:nvPr/>
        </p:nvPicPr>
        <p:blipFill rotWithShape="1">
          <a:blip r:embed="rId2"/>
          <a:srcRect l="29904"/>
          <a:stretch/>
        </p:blipFill>
        <p:spPr>
          <a:xfrm>
            <a:off x="1237790" y="2878548"/>
            <a:ext cx="2252237" cy="1003300"/>
          </a:xfrm>
          <a:prstGeom prst="rect">
            <a:avLst/>
          </a:prstGeom>
        </p:spPr>
      </p:pic>
      <p:sp>
        <p:nvSpPr>
          <p:cNvPr id="20" name="TextBox 19">
            <a:extLst>
              <a:ext uri="{FF2B5EF4-FFF2-40B4-BE49-F238E27FC236}">
                <a16:creationId xmlns:a16="http://schemas.microsoft.com/office/drawing/2014/main" id="{8E345371-0886-6E41-B391-946442B92E90}"/>
              </a:ext>
            </a:extLst>
          </p:cNvPr>
          <p:cNvSpPr txBox="1"/>
          <p:nvPr/>
        </p:nvSpPr>
        <p:spPr>
          <a:xfrm>
            <a:off x="4705815" y="1839770"/>
            <a:ext cx="5765180" cy="923330"/>
          </a:xfrm>
          <a:prstGeom prst="rect">
            <a:avLst/>
          </a:prstGeom>
          <a:noFill/>
        </p:spPr>
        <p:txBody>
          <a:bodyPr wrap="square" rtlCol="0">
            <a:spAutoFit/>
          </a:bodyPr>
          <a:lstStyle/>
          <a:p>
            <a:r>
              <a:rPr lang="en-US" dirty="0">
                <a:latin typeface="Garamond" panose="02020404030301010803" pitchFamily="18" charset="0"/>
              </a:rPr>
              <a:t>Mean Bias Error measures the average difference between predict travel time and real travel time. Positive error and negative error will cancel out. </a:t>
            </a:r>
          </a:p>
        </p:txBody>
      </p:sp>
      <p:sp>
        <p:nvSpPr>
          <p:cNvPr id="21" name="TextBox 20">
            <a:extLst>
              <a:ext uri="{FF2B5EF4-FFF2-40B4-BE49-F238E27FC236}">
                <a16:creationId xmlns:a16="http://schemas.microsoft.com/office/drawing/2014/main" id="{8AB4593D-6F2B-8846-B7B5-EA672282A41C}"/>
              </a:ext>
            </a:extLst>
          </p:cNvPr>
          <p:cNvSpPr txBox="1"/>
          <p:nvPr/>
        </p:nvSpPr>
        <p:spPr>
          <a:xfrm>
            <a:off x="4705815" y="3057032"/>
            <a:ext cx="5765180" cy="646331"/>
          </a:xfrm>
          <a:prstGeom prst="rect">
            <a:avLst/>
          </a:prstGeom>
          <a:noFill/>
        </p:spPr>
        <p:txBody>
          <a:bodyPr wrap="square" rtlCol="0">
            <a:spAutoFit/>
          </a:bodyPr>
          <a:lstStyle/>
          <a:p>
            <a:r>
              <a:rPr lang="en-US" dirty="0">
                <a:latin typeface="Garamond" panose="02020404030301010803" pitchFamily="18" charset="0"/>
              </a:rPr>
              <a:t>Mean Absolute Error measures the average derivation of prediction from real travel time. </a:t>
            </a:r>
          </a:p>
        </p:txBody>
      </p:sp>
      <p:sp>
        <p:nvSpPr>
          <p:cNvPr id="22" name="TextBox 21">
            <a:extLst>
              <a:ext uri="{FF2B5EF4-FFF2-40B4-BE49-F238E27FC236}">
                <a16:creationId xmlns:a16="http://schemas.microsoft.com/office/drawing/2014/main" id="{D0A2CCFE-CFEB-9D44-BA17-B565D6CFB1FC}"/>
              </a:ext>
            </a:extLst>
          </p:cNvPr>
          <p:cNvSpPr txBox="1"/>
          <p:nvPr/>
        </p:nvSpPr>
        <p:spPr>
          <a:xfrm>
            <a:off x="4705815" y="4235683"/>
            <a:ext cx="5765180" cy="646331"/>
          </a:xfrm>
          <a:prstGeom prst="rect">
            <a:avLst/>
          </a:prstGeom>
          <a:noFill/>
        </p:spPr>
        <p:txBody>
          <a:bodyPr wrap="square" rtlCol="0">
            <a:spAutoFit/>
          </a:bodyPr>
          <a:lstStyle/>
          <a:p>
            <a:r>
              <a:rPr lang="en-US" dirty="0">
                <a:latin typeface="Garamond" panose="02020404030301010803" pitchFamily="18" charset="0"/>
              </a:rPr>
              <a:t>Mean Absolute Percentage Error measures the average percentage derivation from real travel time. </a:t>
            </a:r>
          </a:p>
        </p:txBody>
      </p:sp>
      <p:sp>
        <p:nvSpPr>
          <p:cNvPr id="23" name="TextBox 22">
            <a:extLst>
              <a:ext uri="{FF2B5EF4-FFF2-40B4-BE49-F238E27FC236}">
                <a16:creationId xmlns:a16="http://schemas.microsoft.com/office/drawing/2014/main" id="{D6950137-5CAC-A24D-A62B-C835FE5DF9E4}"/>
              </a:ext>
            </a:extLst>
          </p:cNvPr>
          <p:cNvSpPr txBox="1"/>
          <p:nvPr/>
        </p:nvSpPr>
        <p:spPr>
          <a:xfrm>
            <a:off x="4705815" y="5370294"/>
            <a:ext cx="5765180" cy="923330"/>
          </a:xfrm>
          <a:prstGeom prst="rect">
            <a:avLst/>
          </a:prstGeom>
          <a:noFill/>
        </p:spPr>
        <p:txBody>
          <a:bodyPr wrap="square" rtlCol="0">
            <a:spAutoFit/>
          </a:bodyPr>
          <a:lstStyle/>
          <a:p>
            <a:r>
              <a:rPr lang="en-US" dirty="0">
                <a:latin typeface="Garamond" panose="02020404030301010803" pitchFamily="18" charset="0"/>
              </a:rPr>
              <a:t>Root Mean Squared Error measures average derivation. Compared to Mean Absolute Error, RMSE puts large weights on large errors.</a:t>
            </a:r>
          </a:p>
        </p:txBody>
      </p:sp>
    </p:spTree>
    <p:extLst>
      <p:ext uri="{BB962C8B-B14F-4D97-AF65-F5344CB8AC3E}">
        <p14:creationId xmlns:p14="http://schemas.microsoft.com/office/powerpoint/2010/main" val="1529978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164D2E-3311-324B-AF20-024D4087FDA6}"/>
              </a:ext>
            </a:extLst>
          </p:cNvPr>
          <p:cNvSpPr>
            <a:spLocks noGrp="1"/>
          </p:cNvSpPr>
          <p:nvPr>
            <p:ph type="title"/>
          </p:nvPr>
        </p:nvSpPr>
        <p:spPr/>
        <p:txBody>
          <a:bodyPr/>
          <a:lstStyle/>
          <a:p>
            <a:r>
              <a:rPr lang="en-US" dirty="0">
                <a:latin typeface="Garamond" panose="02020404030301010803" pitchFamily="18" charset="0"/>
              </a:rPr>
              <a:t>Errors</a:t>
            </a:r>
          </a:p>
        </p:txBody>
      </p:sp>
      <p:graphicFrame>
        <p:nvGraphicFramePr>
          <p:cNvPr id="13" name="Content Placeholder 12">
            <a:extLst>
              <a:ext uri="{FF2B5EF4-FFF2-40B4-BE49-F238E27FC236}">
                <a16:creationId xmlns:a16="http://schemas.microsoft.com/office/drawing/2014/main" id="{20A2D333-F162-E242-8118-552264604832}"/>
              </a:ext>
            </a:extLst>
          </p:cNvPr>
          <p:cNvGraphicFramePr>
            <a:graphicFrameLocks noGrp="1"/>
          </p:cNvGraphicFramePr>
          <p:nvPr>
            <p:ph idx="1"/>
            <p:extLst>
              <p:ext uri="{D42A27DB-BD31-4B8C-83A1-F6EECF244321}">
                <p14:modId xmlns:p14="http://schemas.microsoft.com/office/powerpoint/2010/main" val="120356950"/>
              </p:ext>
            </p:extLst>
          </p:nvPr>
        </p:nvGraphicFramePr>
        <p:xfrm>
          <a:off x="838200" y="1708693"/>
          <a:ext cx="7947210" cy="2181585"/>
        </p:xfrm>
        <a:graphic>
          <a:graphicData uri="http://schemas.openxmlformats.org/drawingml/2006/table">
            <a:tbl>
              <a:tblPr>
                <a:tableStyleId>{2D5ABB26-0587-4C30-8999-92F81FD0307C}</a:tableStyleId>
              </a:tblPr>
              <a:tblGrid>
                <a:gridCol w="1615640">
                  <a:extLst>
                    <a:ext uri="{9D8B030D-6E8A-4147-A177-3AD203B41FA5}">
                      <a16:colId xmlns:a16="http://schemas.microsoft.com/office/drawing/2014/main" val="1298505356"/>
                    </a:ext>
                  </a:extLst>
                </a:gridCol>
                <a:gridCol w="1391577">
                  <a:extLst>
                    <a:ext uri="{9D8B030D-6E8A-4147-A177-3AD203B41FA5}">
                      <a16:colId xmlns:a16="http://schemas.microsoft.com/office/drawing/2014/main" val="2530454005"/>
                    </a:ext>
                  </a:extLst>
                </a:gridCol>
                <a:gridCol w="1141051">
                  <a:extLst>
                    <a:ext uri="{9D8B030D-6E8A-4147-A177-3AD203B41FA5}">
                      <a16:colId xmlns:a16="http://schemas.microsoft.com/office/drawing/2014/main" val="1147763071"/>
                    </a:ext>
                  </a:extLst>
                </a:gridCol>
                <a:gridCol w="1266314">
                  <a:extLst>
                    <a:ext uri="{9D8B030D-6E8A-4147-A177-3AD203B41FA5}">
                      <a16:colId xmlns:a16="http://schemas.microsoft.com/office/drawing/2014/main" val="1125719114"/>
                    </a:ext>
                  </a:extLst>
                </a:gridCol>
                <a:gridCol w="1266314">
                  <a:extLst>
                    <a:ext uri="{9D8B030D-6E8A-4147-A177-3AD203B41FA5}">
                      <a16:colId xmlns:a16="http://schemas.microsoft.com/office/drawing/2014/main" val="3808491416"/>
                    </a:ext>
                  </a:extLst>
                </a:gridCol>
                <a:gridCol w="1266314">
                  <a:extLst>
                    <a:ext uri="{9D8B030D-6E8A-4147-A177-3AD203B41FA5}">
                      <a16:colId xmlns:a16="http://schemas.microsoft.com/office/drawing/2014/main" val="510490267"/>
                    </a:ext>
                  </a:extLst>
                </a:gridCol>
              </a:tblGrid>
              <a:tr h="311655">
                <a:tc>
                  <a:txBody>
                    <a:bodyPr/>
                    <a:lstStyle/>
                    <a:p>
                      <a:pPr algn="l" fontAlgn="b"/>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u="none" strike="noStrike" dirty="0" err="1">
                          <a:effectLst/>
                          <a:latin typeface="Garamond" panose="02020404030301010803" pitchFamily="18" charset="0"/>
                        </a:rPr>
                        <a:t>MEANy</a:t>
                      </a:r>
                      <a:r>
                        <a:rPr lang="en-US" sz="1800" u="none" strike="noStrike" dirty="0">
                          <a:effectLst/>
                          <a:latin typeface="Garamond" panose="02020404030301010803" pitchFamily="18" charset="0"/>
                        </a:rPr>
                        <a:t> (sec)</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u="none" strike="noStrike" dirty="0">
                          <a:effectLst/>
                          <a:latin typeface="Garamond" panose="02020404030301010803" pitchFamily="18" charset="0"/>
                        </a:rPr>
                        <a:t>MBE</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u="none" strike="noStrike" dirty="0">
                          <a:effectLst/>
                          <a:latin typeface="Garamond" panose="02020404030301010803" pitchFamily="18" charset="0"/>
                        </a:rPr>
                        <a:t>MAE (sec)</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u="none" strike="noStrike" dirty="0">
                          <a:effectLst/>
                          <a:latin typeface="Garamond" panose="02020404030301010803" pitchFamily="18" charset="0"/>
                        </a:rPr>
                        <a:t>MAPE (%)</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u="none" strike="noStrike" dirty="0">
                          <a:effectLst/>
                          <a:latin typeface="Garamond" panose="02020404030301010803" pitchFamily="18" charset="0"/>
                        </a:rPr>
                        <a:t>RMSE</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640253"/>
                  </a:ext>
                </a:extLst>
              </a:tr>
              <a:tr h="311655">
                <a:tc>
                  <a:txBody>
                    <a:bodyPr/>
                    <a:lstStyle/>
                    <a:p>
                      <a:pPr algn="l" fontAlgn="b"/>
                      <a:r>
                        <a:rPr lang="en-US" sz="1800" u="none" strike="noStrike" dirty="0" err="1">
                          <a:effectLst/>
                          <a:latin typeface="Garamond" panose="02020404030301010803" pitchFamily="18" charset="0"/>
                        </a:rPr>
                        <a:t>OLS.all</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710.76</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-1.04</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194.08</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Garamond" panose="02020404030301010803" pitchFamily="18" charset="0"/>
                        </a:rPr>
                        <a:t>44.21</a:t>
                      </a:r>
                      <a:endParaRPr lang="en-US" sz="1800" b="0" i="0" u="none" strike="noStrike">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Garamond" panose="02020404030301010803" pitchFamily="18" charset="0"/>
                        </a:rPr>
                        <a:t>250.99</a:t>
                      </a:r>
                      <a:endParaRPr lang="en-US" sz="1800" b="0" i="0" u="none" strike="noStrike">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9085957"/>
                  </a:ext>
                </a:extLst>
              </a:tr>
              <a:tr h="311655">
                <a:tc>
                  <a:txBody>
                    <a:bodyPr/>
                    <a:lstStyle/>
                    <a:p>
                      <a:pPr algn="l" fontAlgn="b"/>
                      <a:r>
                        <a:rPr lang="en-US" sz="1800" u="none" strike="noStrike">
                          <a:effectLst/>
                          <a:latin typeface="Garamond" panose="02020404030301010803" pitchFamily="18" charset="0"/>
                        </a:rPr>
                        <a:t>GLM.all</a:t>
                      </a:r>
                      <a:endParaRPr lang="en-US" sz="1800" b="0" i="0" u="none" strike="noStrike">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712.5</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7.15</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283.43</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38.56</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5936.15</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754612154"/>
                  </a:ext>
                </a:extLst>
              </a:tr>
              <a:tr h="311655">
                <a:tc>
                  <a:txBody>
                    <a:bodyPr/>
                    <a:lstStyle/>
                    <a:p>
                      <a:pPr algn="l" fontAlgn="b"/>
                      <a:r>
                        <a:rPr lang="en-US" sz="1800" u="none" strike="noStrike" dirty="0" err="1">
                          <a:effectLst/>
                          <a:latin typeface="Garamond" panose="02020404030301010803" pitchFamily="18" charset="0"/>
                        </a:rPr>
                        <a:t>XGB.all</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1800" u="none" strike="noStrike" dirty="0">
                          <a:effectLst/>
                          <a:latin typeface="Garamond" panose="02020404030301010803" pitchFamily="18" charset="0"/>
                        </a:rPr>
                        <a:t>711.98</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1800" u="none" strike="noStrike" dirty="0">
                          <a:effectLst/>
                          <a:latin typeface="Garamond" panose="02020404030301010803" pitchFamily="18" charset="0"/>
                        </a:rPr>
                        <a:t>54.8</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1800" u="none" strike="noStrike" dirty="0">
                          <a:effectLst/>
                          <a:latin typeface="Garamond" panose="02020404030301010803" pitchFamily="18" charset="0"/>
                        </a:rPr>
                        <a:t>58.79</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1800" u="none" strike="noStrike" dirty="0">
                          <a:effectLst/>
                          <a:latin typeface="Garamond" panose="02020404030301010803" pitchFamily="18" charset="0"/>
                        </a:rPr>
                        <a:t>7.7</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1800" u="none" strike="noStrike" dirty="0">
                          <a:effectLst/>
                          <a:latin typeface="Garamond" panose="02020404030301010803" pitchFamily="18" charset="0"/>
                        </a:rPr>
                        <a:t>83.77</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86707541"/>
                  </a:ext>
                </a:extLst>
              </a:tr>
              <a:tr h="311655">
                <a:tc>
                  <a:txBody>
                    <a:bodyPr/>
                    <a:lstStyle/>
                    <a:p>
                      <a:pPr algn="l" fontAlgn="b"/>
                      <a:r>
                        <a:rPr lang="en-US" sz="1800" u="none" strike="noStrike" dirty="0">
                          <a:effectLst/>
                          <a:latin typeface="Garamond" panose="02020404030301010803" pitchFamily="18" charset="0"/>
                        </a:rPr>
                        <a:t>DNN.10%</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713.26</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-7.97</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217.94</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43.06</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r" fontAlgn="b"/>
                      <a:r>
                        <a:rPr lang="en-US" sz="1800" u="none" strike="noStrike" dirty="0">
                          <a:effectLst/>
                          <a:latin typeface="Garamond" panose="02020404030301010803" pitchFamily="18" charset="0"/>
                        </a:rPr>
                        <a:t>273.21</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7383700"/>
                  </a:ext>
                </a:extLst>
              </a:tr>
              <a:tr h="311655">
                <a:tc>
                  <a:txBody>
                    <a:bodyPr/>
                    <a:lstStyle/>
                    <a:p>
                      <a:pPr algn="l" fontAlgn="b"/>
                      <a:r>
                        <a:rPr lang="en-US" sz="1800" u="none" strike="noStrike" dirty="0">
                          <a:effectLst/>
                          <a:latin typeface="Garamond" panose="02020404030301010803" pitchFamily="18" charset="0"/>
                        </a:rPr>
                        <a:t>DNN.50%</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Garamond" panose="02020404030301010803" pitchFamily="18" charset="0"/>
                        </a:rPr>
                        <a:t>712.77</a:t>
                      </a:r>
                      <a:endParaRPr lang="en-US" sz="1800" b="0" i="0" u="none" strike="noStrike">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38.41</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248.63</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45.7</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r" fontAlgn="b"/>
                      <a:r>
                        <a:rPr lang="en-US" sz="1800" u="none" strike="noStrike" dirty="0">
                          <a:effectLst/>
                          <a:latin typeface="Garamond" panose="02020404030301010803" pitchFamily="18" charset="0"/>
                        </a:rPr>
                        <a:t>320.07</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1650674"/>
                  </a:ext>
                </a:extLst>
              </a:tr>
              <a:tr h="311655">
                <a:tc>
                  <a:txBody>
                    <a:bodyPr/>
                    <a:lstStyle/>
                    <a:p>
                      <a:pPr algn="l" fontAlgn="b"/>
                      <a:r>
                        <a:rPr lang="en-US" sz="1800" u="none" strike="noStrike" dirty="0" err="1">
                          <a:effectLst/>
                          <a:latin typeface="Garamond" panose="02020404030301010803" pitchFamily="18" charset="0"/>
                        </a:rPr>
                        <a:t>DNN.all</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713.14</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11.55</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268.74</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53.45</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r" fontAlgn="b"/>
                      <a:r>
                        <a:rPr lang="en-US" sz="1800" u="none" strike="noStrike" dirty="0">
                          <a:effectLst/>
                          <a:latin typeface="Garamond" panose="02020404030301010803" pitchFamily="18" charset="0"/>
                        </a:rPr>
                        <a:t>338.08</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0018565"/>
                  </a:ext>
                </a:extLst>
              </a:tr>
            </a:tbl>
          </a:graphicData>
        </a:graphic>
      </p:graphicFrame>
    </p:spTree>
    <p:extLst>
      <p:ext uri="{BB962C8B-B14F-4D97-AF65-F5344CB8AC3E}">
        <p14:creationId xmlns:p14="http://schemas.microsoft.com/office/powerpoint/2010/main" val="21806106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1561</TotalTime>
  <Words>663</Words>
  <Application>Microsoft Macintosh PowerPoint</Application>
  <PresentationFormat>Widescreen</PresentationFormat>
  <Paragraphs>188</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 Color Emoji UI</vt:lpstr>
      <vt:lpstr>Arial</vt:lpstr>
      <vt:lpstr>Calibri</vt:lpstr>
      <vt:lpstr>Calibri Light</vt:lpstr>
      <vt:lpstr>Futura Medium</vt:lpstr>
      <vt:lpstr>Garamond</vt:lpstr>
      <vt:lpstr>Office Theme</vt:lpstr>
      <vt:lpstr>MBTA travel time prediction</vt:lpstr>
      <vt:lpstr>Requirements</vt:lpstr>
      <vt:lpstr>Models</vt:lpstr>
      <vt:lpstr>ML Pipeline</vt:lpstr>
      <vt:lpstr>Linear models</vt:lpstr>
      <vt:lpstr>Dense Neural Network</vt:lpstr>
      <vt:lpstr>XGBoost Regressor</vt:lpstr>
      <vt:lpstr>Error Metrics</vt:lpstr>
      <vt:lpstr>Errors</vt:lpstr>
      <vt:lpstr>Errors</vt:lpstr>
      <vt:lpstr>Benchmark</vt:lpstr>
      <vt:lpstr>What did not work</vt:lpstr>
      <vt:lpstr>What worked</vt:lpstr>
      <vt:lpstr>Implementation</vt:lpstr>
      <vt:lpstr>Technologies used</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MBTA Arrival time prediction</dc:title>
  <dc:creator>Amal Krishna R</dc:creator>
  <cp:lastModifiedBy>Amal Krishna R</cp:lastModifiedBy>
  <cp:revision>67</cp:revision>
  <dcterms:created xsi:type="dcterms:W3CDTF">2018-12-11T18:09:07Z</dcterms:created>
  <dcterms:modified xsi:type="dcterms:W3CDTF">2018-12-12T21:27:05Z</dcterms:modified>
</cp:coreProperties>
</file>